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77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11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A96BF87-84A8-4407-B3D6-D0FAAECA2B0B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09C866C-FAD0-45EE-AF7B-A295F8F8A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FC0E-CF40-4174-ABE6-FBEBA98BCEF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498274-AB2A-49AA-B8F7-80C9035FC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FC0E-CF40-4174-ABE6-FBEBA98BCEF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274-AB2A-49AA-B8F7-80C9035FC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FC0E-CF40-4174-ABE6-FBEBA98BCEF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274-AB2A-49AA-B8F7-80C9035FC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FC0E-CF40-4174-ABE6-FBEBA98BCEF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498274-AB2A-49AA-B8F7-80C9035FC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FC0E-CF40-4174-ABE6-FBEBA98BCEF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274-AB2A-49AA-B8F7-80C9035FC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FC0E-CF40-4174-ABE6-FBEBA98BCEF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274-AB2A-49AA-B8F7-80C9035FC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FC0E-CF40-4174-ABE6-FBEBA98BCEF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498274-AB2A-49AA-B8F7-80C9035FC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FC0E-CF40-4174-ABE6-FBEBA98BCEF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274-AB2A-49AA-B8F7-80C9035FC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FC0E-CF40-4174-ABE6-FBEBA98BCEF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274-AB2A-49AA-B8F7-80C9035FC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FC0E-CF40-4174-ABE6-FBEBA98BCEF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274-AB2A-49AA-B8F7-80C9035FC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FC0E-CF40-4174-ABE6-FBEBA98BCEF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274-AB2A-49AA-B8F7-80C9035FC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22FC0E-CF40-4174-ABE6-FBEBA98BCEF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498274-AB2A-49AA-B8F7-80C9035FC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Tidelands, Shorelands &amp; Riparian Boundaries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From the Book by the late  Leroy Middleton, PLS, CHS</a:t>
            </a:r>
          </a:p>
          <a:p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sz="1800" b="1" i="1" dirty="0" smtClean="0">
                <a:solidFill>
                  <a:schemeClr val="bg1"/>
                </a:solidFill>
              </a:rPr>
              <a:t>Power Point by James A. Coan, Sr., PLS, </a:t>
            </a:r>
            <a:r>
              <a:rPr lang="en-US" sz="1800" b="1" i="1" smtClean="0">
                <a:solidFill>
                  <a:schemeClr val="bg1"/>
                </a:solidFill>
              </a:rPr>
              <a:t>CFedS                                   copyright © JACPLS 2012</a:t>
            </a:r>
            <a:endParaRPr lang="en-US" sz="1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2089" y="228600"/>
            <a:ext cx="2049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Definitions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Second Class Tidelands</a:t>
            </a:r>
            <a:r>
              <a:rPr lang="en-US" sz="3200" b="1" i="1" dirty="0" smtClean="0"/>
              <a:t> – means the public lands </a:t>
            </a:r>
          </a:p>
          <a:p>
            <a:endParaRPr lang="en-US" sz="3200" b="1" i="1" dirty="0"/>
          </a:p>
          <a:p>
            <a:r>
              <a:rPr lang="en-US" sz="3200" b="1" i="1" dirty="0" smtClean="0"/>
              <a:t>belonging to the State over which the tide ebbs </a:t>
            </a:r>
          </a:p>
          <a:p>
            <a:endParaRPr lang="en-US" sz="3200" b="1" i="1" dirty="0"/>
          </a:p>
          <a:p>
            <a:r>
              <a:rPr lang="en-US" sz="3200" b="1" i="1" dirty="0" smtClean="0"/>
              <a:t>and flows outside of and more than two miles from </a:t>
            </a:r>
          </a:p>
          <a:p>
            <a:endParaRPr lang="en-US" sz="3200" b="1" i="1" dirty="0"/>
          </a:p>
          <a:p>
            <a:r>
              <a:rPr lang="en-US" sz="3200" b="1" i="1" dirty="0" smtClean="0"/>
              <a:t>the corporate limits of any city, from the line of </a:t>
            </a:r>
          </a:p>
          <a:p>
            <a:endParaRPr lang="en-US" sz="3200" b="1" i="1" dirty="0"/>
          </a:p>
          <a:p>
            <a:r>
              <a:rPr lang="en-US" sz="3200" b="1" i="1" dirty="0" smtClean="0"/>
              <a:t>ordinary high tide to the line of extreme low tide.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6889" y="228600"/>
            <a:ext cx="2049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Definitions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839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First Class Shorelands</a:t>
            </a:r>
            <a:r>
              <a:rPr lang="en-US" sz="3200" b="1" dirty="0" smtClean="0"/>
              <a:t> – Lands bordering on the </a:t>
            </a:r>
          </a:p>
          <a:p>
            <a:endParaRPr lang="en-US" sz="3200" b="1" dirty="0"/>
          </a:p>
          <a:p>
            <a:r>
              <a:rPr lang="en-US" sz="3200" b="1" dirty="0" smtClean="0"/>
              <a:t>shores of navigable lakes or rivers not subject to </a:t>
            </a:r>
          </a:p>
          <a:p>
            <a:endParaRPr lang="en-US" sz="3200" b="1" dirty="0"/>
          </a:p>
          <a:p>
            <a:r>
              <a:rPr lang="en-US" sz="3200" b="1" dirty="0" smtClean="0"/>
              <a:t>tidal flow, between the line of ordinary high water </a:t>
            </a:r>
          </a:p>
          <a:p>
            <a:endParaRPr lang="en-US" sz="3200" b="1" dirty="0"/>
          </a:p>
          <a:p>
            <a:r>
              <a:rPr lang="en-US" sz="3200" b="1" dirty="0" smtClean="0"/>
              <a:t>and the line of navigability and within or in front of </a:t>
            </a:r>
          </a:p>
          <a:p>
            <a:endParaRPr lang="en-US" sz="3200" b="1" dirty="0"/>
          </a:p>
          <a:p>
            <a:r>
              <a:rPr lang="en-US" sz="3200" b="1" dirty="0" smtClean="0"/>
              <a:t>the corporate limits of any city or within two miles </a:t>
            </a:r>
          </a:p>
          <a:p>
            <a:endParaRPr lang="en-US" sz="3200" b="1" dirty="0"/>
          </a:p>
          <a:p>
            <a:r>
              <a:rPr lang="en-US" sz="3200" b="1" dirty="0" smtClean="0"/>
              <a:t>thereof on each side.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8289" y="152400"/>
            <a:ext cx="2049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Definitions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Second Class Shorelands</a:t>
            </a:r>
            <a:r>
              <a:rPr lang="en-US" sz="3200" b="1" dirty="0" smtClean="0"/>
              <a:t> – Lands bordering on </a:t>
            </a:r>
          </a:p>
          <a:p>
            <a:endParaRPr lang="en-US" sz="3200" b="1" dirty="0"/>
          </a:p>
          <a:p>
            <a:r>
              <a:rPr lang="en-US" sz="3200" b="1" dirty="0" smtClean="0"/>
              <a:t>the shores of a navigable lake or river not </a:t>
            </a:r>
          </a:p>
          <a:p>
            <a:endParaRPr lang="en-US" sz="3200" b="1" dirty="0"/>
          </a:p>
          <a:p>
            <a:r>
              <a:rPr lang="en-US" sz="3200" b="1" dirty="0" smtClean="0"/>
              <a:t>subject to tidal flow, between the line of ordinary </a:t>
            </a:r>
          </a:p>
          <a:p>
            <a:endParaRPr lang="en-US" sz="3200" b="1" dirty="0"/>
          </a:p>
          <a:p>
            <a:r>
              <a:rPr lang="en-US" sz="3200" b="1" dirty="0" smtClean="0"/>
              <a:t>high water and the line of navigability and more </a:t>
            </a:r>
          </a:p>
          <a:p>
            <a:endParaRPr lang="en-US" sz="3200" b="1" dirty="0"/>
          </a:p>
          <a:p>
            <a:r>
              <a:rPr lang="en-US" sz="3200" b="1" dirty="0" smtClean="0"/>
              <a:t>than two miles from the corporate limits of any </a:t>
            </a:r>
          </a:p>
          <a:p>
            <a:endParaRPr lang="en-US" sz="3200" b="1" dirty="0"/>
          </a:p>
          <a:p>
            <a:r>
              <a:rPr lang="en-US" sz="3200" b="1" dirty="0" smtClean="0"/>
              <a:t>city.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9067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It should be noted that from 1895 to 1911 the </a:t>
            </a:r>
          </a:p>
          <a:p>
            <a:endParaRPr lang="en-US" sz="3200" b="1" dirty="0"/>
          </a:p>
          <a:p>
            <a:r>
              <a:rPr lang="en-US" sz="3200" b="1" dirty="0" smtClean="0"/>
              <a:t>seaward boundary of tidelands were set at mean </a:t>
            </a:r>
          </a:p>
          <a:p>
            <a:endParaRPr lang="en-US" sz="3200" b="1" dirty="0"/>
          </a:p>
          <a:p>
            <a:r>
              <a:rPr lang="en-US" sz="3200" b="1" dirty="0" smtClean="0"/>
              <a:t>low tide.  Since 1911 the seaward limit has been </a:t>
            </a:r>
          </a:p>
          <a:p>
            <a:endParaRPr lang="en-US" sz="3200" b="1" dirty="0"/>
          </a:p>
          <a:p>
            <a:r>
              <a:rPr lang="en-US" sz="3200" b="1" dirty="0" smtClean="0"/>
              <a:t>extreme low tide and the abutting tideland owner </a:t>
            </a:r>
          </a:p>
          <a:p>
            <a:endParaRPr lang="en-US" sz="3200" b="1" dirty="0"/>
          </a:p>
          <a:p>
            <a:r>
              <a:rPr lang="en-US" sz="3200" b="1" dirty="0" smtClean="0"/>
              <a:t>who purchased prior to 1911 had the right to </a:t>
            </a:r>
          </a:p>
          <a:p>
            <a:endParaRPr lang="en-US" sz="3200" b="1" dirty="0"/>
          </a:p>
          <a:p>
            <a:r>
              <a:rPr lang="en-US" sz="3200" b="1" dirty="0" smtClean="0"/>
              <a:t>purchase the area between mean low tide and </a:t>
            </a:r>
          </a:p>
          <a:p>
            <a:endParaRPr lang="en-US" sz="3200" b="1" dirty="0"/>
          </a:p>
          <a:p>
            <a:r>
              <a:rPr lang="en-US" sz="3200" b="1" dirty="0" smtClean="0"/>
              <a:t>extreme low tide.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Line of Navigability</a:t>
            </a:r>
            <a:r>
              <a:rPr lang="en-US" sz="3200" b="1" dirty="0" smtClean="0"/>
              <a:t> – is the outer boundary of </a:t>
            </a:r>
          </a:p>
          <a:p>
            <a:endParaRPr lang="en-US" sz="3200" b="1" dirty="0"/>
          </a:p>
          <a:p>
            <a:r>
              <a:rPr lang="en-US" sz="3200" b="1" dirty="0" smtClean="0"/>
              <a:t>Shorelands and is a indefinite term.</a:t>
            </a:r>
          </a:p>
          <a:p>
            <a:endParaRPr lang="en-US" sz="3200" b="1" dirty="0"/>
          </a:p>
          <a:p>
            <a:r>
              <a:rPr lang="en-US" sz="3200" b="1" dirty="0" smtClean="0"/>
              <a:t>The State constitution provides or the establishment </a:t>
            </a:r>
          </a:p>
          <a:p>
            <a:endParaRPr lang="en-US" sz="3200" b="1" dirty="0"/>
          </a:p>
          <a:p>
            <a:r>
              <a:rPr lang="en-US" sz="3200" b="1" dirty="0" smtClean="0"/>
              <a:t>of harbor lines in the navigable waters of the State, </a:t>
            </a:r>
          </a:p>
          <a:p>
            <a:endParaRPr lang="en-US" sz="3200" b="1" dirty="0"/>
          </a:p>
          <a:p>
            <a:r>
              <a:rPr lang="en-US" sz="3200" b="1" dirty="0" smtClean="0"/>
              <a:t>wherever such navigable waters lie within or in front </a:t>
            </a:r>
          </a:p>
          <a:p>
            <a:endParaRPr lang="en-US" sz="3200" b="1" dirty="0"/>
          </a:p>
          <a:p>
            <a:r>
              <a:rPr lang="en-US" sz="3200" b="1" dirty="0" smtClean="0"/>
              <a:t>of the corporate limits of any city, or within one mile </a:t>
            </a:r>
          </a:p>
          <a:p>
            <a:endParaRPr lang="en-US" sz="3200" b="1" dirty="0"/>
          </a:p>
          <a:p>
            <a:r>
              <a:rPr lang="en-US" sz="3200" b="1" dirty="0" smtClean="0"/>
              <a:t>thereof on each side. </a:t>
            </a:r>
          </a:p>
          <a:p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harbor lines so established consist of:</a:t>
            </a:r>
          </a:p>
          <a:p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Outer Harbor Line</a:t>
            </a:r>
            <a:r>
              <a:rPr lang="en-US" sz="3200" b="1" i="1" dirty="0" smtClean="0"/>
              <a:t> – </a:t>
            </a:r>
            <a:r>
              <a:rPr lang="en-US" sz="3200" b="1" dirty="0" smtClean="0"/>
              <a:t>The line beyond which the </a:t>
            </a:r>
          </a:p>
          <a:p>
            <a:endParaRPr lang="en-US" sz="3200" b="1" dirty="0"/>
          </a:p>
          <a:p>
            <a:r>
              <a:rPr lang="en-US" sz="3200" b="1" dirty="0" smtClean="0"/>
              <a:t>State shall never sell or lease any rights.</a:t>
            </a:r>
          </a:p>
          <a:p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Inner Harbor Line</a:t>
            </a:r>
            <a:r>
              <a:rPr lang="en-US" sz="3200" b="1" dirty="0" smtClean="0"/>
              <a:t> – The line located and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established in waters between the line of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ordinary high tide, or the line of ordinary high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water, and the outer harbor line and constituting the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inner boundary of the harbor area.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Waterway</a:t>
            </a:r>
            <a:r>
              <a:rPr lang="en-US" sz="3200" b="1" dirty="0" smtClean="0"/>
              <a:t> – A strip of land between the inner </a:t>
            </a:r>
          </a:p>
          <a:p>
            <a:endParaRPr lang="en-US" sz="3200" b="1" dirty="0"/>
          </a:p>
          <a:p>
            <a:r>
              <a:rPr lang="en-US" sz="3200" b="1" dirty="0" smtClean="0"/>
              <a:t>and outer harbor lines which remains in public </a:t>
            </a:r>
          </a:p>
          <a:p>
            <a:endParaRPr lang="en-US" sz="3200" b="1" dirty="0"/>
          </a:p>
          <a:p>
            <a:r>
              <a:rPr lang="en-US" sz="3200" b="1" dirty="0" smtClean="0"/>
              <a:t>use and cannot be sold of leased to provide </a:t>
            </a:r>
          </a:p>
          <a:p>
            <a:endParaRPr lang="en-US" sz="3200" b="1" dirty="0"/>
          </a:p>
          <a:p>
            <a:r>
              <a:rPr lang="en-US" sz="3200" b="1" dirty="0" smtClean="0"/>
              <a:t>access from the uplands to the beds of navigable </a:t>
            </a:r>
          </a:p>
          <a:p>
            <a:endParaRPr lang="en-US" sz="3200" b="1" dirty="0"/>
          </a:p>
          <a:p>
            <a:r>
              <a:rPr lang="en-US" sz="3200" b="1" dirty="0" smtClean="0"/>
              <a:t>waters.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Pierhead Line</a:t>
            </a:r>
            <a:r>
              <a:rPr lang="en-US" sz="3200" b="1" dirty="0" smtClean="0"/>
              <a:t> – A line established by the U.S. Army </a:t>
            </a:r>
          </a:p>
          <a:p>
            <a:endParaRPr lang="en-US" sz="3200" b="1" dirty="0"/>
          </a:p>
          <a:p>
            <a:r>
              <a:rPr lang="en-US" sz="3200" b="1" dirty="0" smtClean="0"/>
              <a:t>Corps of Engineers beyond which there cannot be </a:t>
            </a:r>
          </a:p>
          <a:p>
            <a:endParaRPr lang="en-US" sz="3200" b="1" dirty="0"/>
          </a:p>
          <a:p>
            <a:r>
              <a:rPr lang="en-US" sz="3200" b="1" dirty="0" smtClean="0"/>
              <a:t>any bulkhead or improvements and as a rule, these </a:t>
            </a:r>
          </a:p>
          <a:p>
            <a:endParaRPr lang="en-US" sz="3200" b="1" dirty="0"/>
          </a:p>
          <a:p>
            <a:r>
              <a:rPr lang="en-US" sz="3200" b="1" dirty="0" smtClean="0"/>
              <a:t>lines are coincidental with the outer harbor line </a:t>
            </a:r>
          </a:p>
          <a:p>
            <a:endParaRPr lang="en-US" sz="3200" b="1" dirty="0"/>
          </a:p>
          <a:p>
            <a:r>
              <a:rPr lang="en-US" sz="3200" b="1" dirty="0" smtClean="0"/>
              <a:t>established by the State.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219200" y="838200"/>
            <a:ext cx="1828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19200" y="838200"/>
            <a:ext cx="0" cy="2286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3124200"/>
            <a:ext cx="2667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81200" y="3124200"/>
            <a:ext cx="0" cy="2286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81200" y="5410200"/>
            <a:ext cx="2667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191000" y="4648200"/>
            <a:ext cx="533400" cy="9906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038600" y="3581400"/>
            <a:ext cx="152400" cy="1066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581400" y="2743200"/>
            <a:ext cx="457200" cy="838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429000" y="1828800"/>
            <a:ext cx="152400" cy="91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895600" y="685800"/>
            <a:ext cx="533400" cy="1143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30" idx="1"/>
          </p:cNvCxnSpPr>
          <p:nvPr/>
        </p:nvCxnSpPr>
        <p:spPr>
          <a:xfrm flipV="1">
            <a:off x="1219200" y="1846730"/>
            <a:ext cx="2312894" cy="582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81200" y="4267200"/>
            <a:ext cx="2209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2922494" y="636494"/>
            <a:ext cx="1900518" cy="5056094"/>
          </a:xfrm>
          <a:custGeom>
            <a:avLst/>
            <a:gdLst>
              <a:gd name="connsiteX0" fmla="*/ 0 w 1900518"/>
              <a:gd name="connsiteY0" fmla="*/ 0 h 5056094"/>
              <a:gd name="connsiteX1" fmla="*/ 609600 w 1900518"/>
              <a:gd name="connsiteY1" fmla="*/ 1210235 h 5056094"/>
              <a:gd name="connsiteX2" fmla="*/ 797859 w 1900518"/>
              <a:gd name="connsiteY2" fmla="*/ 2160494 h 5056094"/>
              <a:gd name="connsiteX3" fmla="*/ 1192306 w 1900518"/>
              <a:gd name="connsiteY3" fmla="*/ 2949388 h 5056094"/>
              <a:gd name="connsiteX4" fmla="*/ 1371600 w 1900518"/>
              <a:gd name="connsiteY4" fmla="*/ 4105835 h 5056094"/>
              <a:gd name="connsiteX5" fmla="*/ 1900518 w 1900518"/>
              <a:gd name="connsiteY5" fmla="*/ 5056094 h 505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0518" h="5056094">
                <a:moveTo>
                  <a:pt x="0" y="0"/>
                </a:moveTo>
                <a:cubicBezTo>
                  <a:pt x="238312" y="425076"/>
                  <a:pt x="476624" y="850153"/>
                  <a:pt x="609600" y="1210235"/>
                </a:cubicBezTo>
                <a:cubicBezTo>
                  <a:pt x="742577" y="1570317"/>
                  <a:pt x="700741" y="1870635"/>
                  <a:pt x="797859" y="2160494"/>
                </a:cubicBezTo>
                <a:cubicBezTo>
                  <a:pt x="894977" y="2450353"/>
                  <a:pt x="1096683" y="2625165"/>
                  <a:pt x="1192306" y="2949388"/>
                </a:cubicBezTo>
                <a:cubicBezTo>
                  <a:pt x="1287929" y="3273611"/>
                  <a:pt x="1253565" y="3754717"/>
                  <a:pt x="1371600" y="4105835"/>
                </a:cubicBezTo>
                <a:cubicBezTo>
                  <a:pt x="1489635" y="4456953"/>
                  <a:pt x="1695076" y="4756523"/>
                  <a:pt x="1900518" y="5056094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792071" y="528918"/>
            <a:ext cx="2196353" cy="5127811"/>
          </a:xfrm>
          <a:custGeom>
            <a:avLst/>
            <a:gdLst>
              <a:gd name="connsiteX0" fmla="*/ 0 w 2196353"/>
              <a:gd name="connsiteY0" fmla="*/ 0 h 5127811"/>
              <a:gd name="connsiteX1" fmla="*/ 762000 w 2196353"/>
              <a:gd name="connsiteY1" fmla="*/ 1013011 h 5127811"/>
              <a:gd name="connsiteX2" fmla="*/ 1093694 w 2196353"/>
              <a:gd name="connsiteY2" fmla="*/ 2124635 h 5127811"/>
              <a:gd name="connsiteX3" fmla="*/ 1559858 w 2196353"/>
              <a:gd name="connsiteY3" fmla="*/ 3119717 h 5127811"/>
              <a:gd name="connsiteX4" fmla="*/ 1658470 w 2196353"/>
              <a:gd name="connsiteY4" fmla="*/ 3738282 h 5127811"/>
              <a:gd name="connsiteX5" fmla="*/ 2196353 w 2196353"/>
              <a:gd name="connsiteY5" fmla="*/ 5127811 h 512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353" h="5127811">
                <a:moveTo>
                  <a:pt x="0" y="0"/>
                </a:moveTo>
                <a:cubicBezTo>
                  <a:pt x="289859" y="329452"/>
                  <a:pt x="579718" y="658905"/>
                  <a:pt x="762000" y="1013011"/>
                </a:cubicBezTo>
                <a:cubicBezTo>
                  <a:pt x="944282" y="1367117"/>
                  <a:pt x="960718" y="1773517"/>
                  <a:pt x="1093694" y="2124635"/>
                </a:cubicBezTo>
                <a:cubicBezTo>
                  <a:pt x="1226670" y="2475753"/>
                  <a:pt x="1465729" y="2850776"/>
                  <a:pt x="1559858" y="3119717"/>
                </a:cubicBezTo>
                <a:cubicBezTo>
                  <a:pt x="1653987" y="3388658"/>
                  <a:pt x="1552388" y="3403600"/>
                  <a:pt x="1658470" y="3738282"/>
                </a:cubicBezTo>
                <a:cubicBezTo>
                  <a:pt x="1764552" y="4072964"/>
                  <a:pt x="1980452" y="4600387"/>
                  <a:pt x="2196353" y="5127811"/>
                </a:cubicBezTo>
              </a:path>
            </a:pathLst>
          </a:cu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195482" y="421341"/>
            <a:ext cx="2438400" cy="5325035"/>
          </a:xfrm>
          <a:custGeom>
            <a:avLst/>
            <a:gdLst>
              <a:gd name="connsiteX0" fmla="*/ 0 w 2438400"/>
              <a:gd name="connsiteY0" fmla="*/ 0 h 5325035"/>
              <a:gd name="connsiteX1" fmla="*/ 493059 w 2438400"/>
              <a:gd name="connsiteY1" fmla="*/ 502024 h 5325035"/>
              <a:gd name="connsiteX2" fmla="*/ 806824 w 2438400"/>
              <a:gd name="connsiteY2" fmla="*/ 986118 h 5325035"/>
              <a:gd name="connsiteX3" fmla="*/ 1075765 w 2438400"/>
              <a:gd name="connsiteY3" fmla="*/ 1712259 h 5325035"/>
              <a:gd name="connsiteX4" fmla="*/ 1389530 w 2438400"/>
              <a:gd name="connsiteY4" fmla="*/ 2187388 h 5325035"/>
              <a:gd name="connsiteX5" fmla="*/ 1541930 w 2438400"/>
              <a:gd name="connsiteY5" fmla="*/ 2662518 h 5325035"/>
              <a:gd name="connsiteX6" fmla="*/ 1613647 w 2438400"/>
              <a:gd name="connsiteY6" fmla="*/ 3173506 h 5325035"/>
              <a:gd name="connsiteX7" fmla="*/ 1891553 w 2438400"/>
              <a:gd name="connsiteY7" fmla="*/ 3505200 h 5325035"/>
              <a:gd name="connsiteX8" fmla="*/ 2008094 w 2438400"/>
              <a:gd name="connsiteY8" fmla="*/ 4177553 h 5325035"/>
              <a:gd name="connsiteX9" fmla="*/ 2187389 w 2438400"/>
              <a:gd name="connsiteY9" fmla="*/ 4625788 h 5325035"/>
              <a:gd name="connsiteX10" fmla="*/ 2330824 w 2438400"/>
              <a:gd name="connsiteY10" fmla="*/ 5020235 h 5325035"/>
              <a:gd name="connsiteX11" fmla="*/ 2438400 w 2438400"/>
              <a:gd name="connsiteY11" fmla="*/ 5325035 h 532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400" h="5325035">
                <a:moveTo>
                  <a:pt x="0" y="0"/>
                </a:moveTo>
                <a:cubicBezTo>
                  <a:pt x="179294" y="168835"/>
                  <a:pt x="358588" y="337671"/>
                  <a:pt x="493059" y="502024"/>
                </a:cubicBezTo>
                <a:cubicBezTo>
                  <a:pt x="627530" y="666377"/>
                  <a:pt x="709706" y="784412"/>
                  <a:pt x="806824" y="986118"/>
                </a:cubicBezTo>
                <a:cubicBezTo>
                  <a:pt x="903942" y="1187824"/>
                  <a:pt x="978647" y="1512047"/>
                  <a:pt x="1075765" y="1712259"/>
                </a:cubicBezTo>
                <a:cubicBezTo>
                  <a:pt x="1172883" y="1912471"/>
                  <a:pt x="1311836" y="2029012"/>
                  <a:pt x="1389530" y="2187388"/>
                </a:cubicBezTo>
                <a:cubicBezTo>
                  <a:pt x="1467224" y="2345764"/>
                  <a:pt x="1504577" y="2498165"/>
                  <a:pt x="1541930" y="2662518"/>
                </a:cubicBezTo>
                <a:cubicBezTo>
                  <a:pt x="1579283" y="2826871"/>
                  <a:pt x="1555377" y="3033059"/>
                  <a:pt x="1613647" y="3173506"/>
                </a:cubicBezTo>
                <a:cubicBezTo>
                  <a:pt x="1671918" y="3313953"/>
                  <a:pt x="1825812" y="3337859"/>
                  <a:pt x="1891553" y="3505200"/>
                </a:cubicBezTo>
                <a:cubicBezTo>
                  <a:pt x="1957294" y="3672541"/>
                  <a:pt x="1958788" y="3990788"/>
                  <a:pt x="2008094" y="4177553"/>
                </a:cubicBezTo>
                <a:cubicBezTo>
                  <a:pt x="2057400" y="4364318"/>
                  <a:pt x="2133601" y="4485341"/>
                  <a:pt x="2187389" y="4625788"/>
                </a:cubicBezTo>
                <a:cubicBezTo>
                  <a:pt x="2241177" y="4766235"/>
                  <a:pt x="2288989" y="4903694"/>
                  <a:pt x="2330824" y="5020235"/>
                </a:cubicBezTo>
                <a:cubicBezTo>
                  <a:pt x="2372659" y="5136776"/>
                  <a:pt x="2405529" y="5230905"/>
                  <a:pt x="2438400" y="5325035"/>
                </a:cubicBezTo>
              </a:path>
            </a:pathLst>
          </a:cu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24000" y="1219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LOT 1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600200" y="22098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LOT 2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3505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LOT 3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133600" y="4724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LOT 4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 rot="3830987">
            <a:off x="2423125" y="1195718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MEANDER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 rot="4977488">
            <a:off x="3634367" y="375076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LINE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 rot="3532468">
            <a:off x="3934940" y="5319045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MEAN </a:t>
            </a:r>
            <a:r>
              <a:rPr lang="en-US" sz="1400" dirty="0" smtClean="0"/>
              <a:t>HIGH</a:t>
            </a:r>
            <a:r>
              <a:rPr lang="en-US" sz="1600" dirty="0" smtClean="0"/>
              <a:t> TIDE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 rot="4121491">
            <a:off x="5054198" y="4824727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MEAN LOW  TIDE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 rot="4111837">
            <a:off x="5739295" y="5029049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EXTREME LOW  TIDE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 rot="4182686">
            <a:off x="2630580" y="2580232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SECOND CLASS TIDELANDS</a:t>
            </a:r>
          </a:p>
          <a:p>
            <a:pPr algn="ctr"/>
            <a:r>
              <a:rPr lang="en-US" sz="1400" b="1" dirty="0" smtClean="0"/>
              <a:t>PRIOR TO 1911</a:t>
            </a:r>
            <a:endParaRPr lang="en-US" sz="1400" b="1" dirty="0"/>
          </a:p>
        </p:txBody>
      </p:sp>
      <p:sp>
        <p:nvSpPr>
          <p:cNvPr id="45" name="TextBox 44"/>
          <p:cNvSpPr txBox="1"/>
          <p:nvPr/>
        </p:nvSpPr>
        <p:spPr>
          <a:xfrm rot="4078368">
            <a:off x="4028912" y="2558033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PREFERENTAL RIGHTS 1911</a:t>
            </a:r>
            <a:endParaRPr lang="en-US" sz="1400" b="1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3505200" y="1676400"/>
            <a:ext cx="4572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800600" y="3886200"/>
            <a:ext cx="6096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1"/>
            <a:endCxn id="31" idx="1"/>
          </p:cNvCxnSpPr>
          <p:nvPr/>
        </p:nvCxnSpPr>
        <p:spPr>
          <a:xfrm flipH="1" flipV="1">
            <a:off x="4554071" y="1541929"/>
            <a:ext cx="236784" cy="39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638800" y="37338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3918652">
            <a:off x="5524911" y="266986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PUGET  SOUND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257800" y="228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Preferential Rights</a:t>
            </a:r>
          </a:p>
          <a:p>
            <a:pPr algn="ctr"/>
            <a:r>
              <a:rPr lang="en-US" sz="3200" b="1" dirty="0" smtClean="0"/>
              <a:t>1911</a:t>
            </a:r>
            <a:endParaRPr lang="en-US" sz="3200" b="1" dirty="0"/>
          </a:p>
        </p:txBody>
      </p:sp>
      <p:cxnSp>
        <p:nvCxnSpPr>
          <p:cNvPr id="38" name="Straight Arrow Connector 37"/>
          <p:cNvCxnSpPr>
            <a:stCxn id="41" idx="1"/>
          </p:cNvCxnSpPr>
          <p:nvPr/>
        </p:nvCxnSpPr>
        <p:spPr>
          <a:xfrm flipH="1" flipV="1">
            <a:off x="4267200" y="4495800"/>
            <a:ext cx="164690" cy="1119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Title to the beds of all navigable waters remained </a:t>
            </a:r>
          </a:p>
          <a:p>
            <a:endParaRPr lang="en-US" sz="3200" b="1" dirty="0"/>
          </a:p>
          <a:p>
            <a:r>
              <a:rPr lang="en-US" sz="3200" b="1" dirty="0" smtClean="0"/>
              <a:t>in the United States until November 11, 1889, </a:t>
            </a:r>
          </a:p>
          <a:p>
            <a:endParaRPr lang="en-US" sz="3200" b="1" dirty="0"/>
          </a:p>
          <a:p>
            <a:r>
              <a:rPr lang="en-US" sz="3200" b="1" dirty="0" smtClean="0"/>
              <a:t>after which title vested in the State of Washington, </a:t>
            </a:r>
          </a:p>
          <a:p>
            <a:endParaRPr lang="en-US" sz="3200" b="1" dirty="0"/>
          </a:p>
          <a:p>
            <a:r>
              <a:rPr lang="en-US" sz="3200" b="1" dirty="0" smtClean="0"/>
              <a:t>with the exception of all Tidelands and </a:t>
            </a:r>
            <a:r>
              <a:rPr lang="en-US" sz="3200" b="1" dirty="0"/>
              <a:t>S</a:t>
            </a:r>
            <a:r>
              <a:rPr lang="en-US" sz="3200" b="1" dirty="0" smtClean="0"/>
              <a:t>horelands </a:t>
            </a:r>
          </a:p>
          <a:p>
            <a:endParaRPr lang="en-US" sz="3200" b="1" dirty="0"/>
          </a:p>
          <a:p>
            <a:r>
              <a:rPr lang="en-US" sz="3200" b="1" dirty="0" smtClean="0"/>
              <a:t>patented by the United States prior to Statehood </a:t>
            </a:r>
          </a:p>
          <a:p>
            <a:endParaRPr lang="en-US" sz="3200" b="1" dirty="0"/>
          </a:p>
          <a:p>
            <a:r>
              <a:rPr lang="en-US" sz="3200" b="1" dirty="0" smtClean="0"/>
              <a:t>(November 11, 1889)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371600" y="3581400"/>
            <a:ext cx="6777317" cy="179295"/>
          </a:xfrm>
          <a:custGeom>
            <a:avLst/>
            <a:gdLst>
              <a:gd name="connsiteX0" fmla="*/ 0 w 6777317"/>
              <a:gd name="connsiteY0" fmla="*/ 170330 h 179295"/>
              <a:gd name="connsiteX1" fmla="*/ 1550894 w 6777317"/>
              <a:gd name="connsiteY1" fmla="*/ 8965 h 179295"/>
              <a:gd name="connsiteX2" fmla="*/ 3334870 w 6777317"/>
              <a:gd name="connsiteY2" fmla="*/ 179295 h 179295"/>
              <a:gd name="connsiteX3" fmla="*/ 4769223 w 6777317"/>
              <a:gd name="connsiteY3" fmla="*/ 8965 h 179295"/>
              <a:gd name="connsiteX4" fmla="*/ 6777317 w 6777317"/>
              <a:gd name="connsiteY4" fmla="*/ 125507 h 17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7317" h="179295">
                <a:moveTo>
                  <a:pt x="0" y="170330"/>
                </a:moveTo>
                <a:cubicBezTo>
                  <a:pt x="497541" y="88900"/>
                  <a:pt x="995082" y="7471"/>
                  <a:pt x="1550894" y="8965"/>
                </a:cubicBezTo>
                <a:cubicBezTo>
                  <a:pt x="2106706" y="10459"/>
                  <a:pt x="2798482" y="179295"/>
                  <a:pt x="3334870" y="179295"/>
                </a:cubicBezTo>
                <a:cubicBezTo>
                  <a:pt x="3871258" y="179295"/>
                  <a:pt x="4195482" y="17930"/>
                  <a:pt x="4769223" y="8965"/>
                </a:cubicBezTo>
                <a:cubicBezTo>
                  <a:pt x="5342964" y="0"/>
                  <a:pt x="6777317" y="125507"/>
                  <a:pt x="6777317" y="12550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295400" y="2895600"/>
            <a:ext cx="6813176" cy="312271"/>
          </a:xfrm>
          <a:custGeom>
            <a:avLst/>
            <a:gdLst>
              <a:gd name="connsiteX0" fmla="*/ 0 w 6813176"/>
              <a:gd name="connsiteY0" fmla="*/ 312271 h 312271"/>
              <a:gd name="connsiteX1" fmla="*/ 1416423 w 6813176"/>
              <a:gd name="connsiteY1" fmla="*/ 7471 h 312271"/>
              <a:gd name="connsiteX2" fmla="*/ 2761129 w 6813176"/>
              <a:gd name="connsiteY2" fmla="*/ 267447 h 312271"/>
              <a:gd name="connsiteX3" fmla="*/ 4114800 w 6813176"/>
              <a:gd name="connsiteY3" fmla="*/ 79188 h 312271"/>
              <a:gd name="connsiteX4" fmla="*/ 5593976 w 6813176"/>
              <a:gd name="connsiteY4" fmla="*/ 106082 h 312271"/>
              <a:gd name="connsiteX5" fmla="*/ 6813176 w 6813176"/>
              <a:gd name="connsiteY5" fmla="*/ 231588 h 31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3176" h="312271">
                <a:moveTo>
                  <a:pt x="0" y="312271"/>
                </a:moveTo>
                <a:cubicBezTo>
                  <a:pt x="478117" y="163606"/>
                  <a:pt x="956235" y="14942"/>
                  <a:pt x="1416423" y="7471"/>
                </a:cubicBezTo>
                <a:cubicBezTo>
                  <a:pt x="1876611" y="0"/>
                  <a:pt x="2311400" y="255494"/>
                  <a:pt x="2761129" y="267447"/>
                </a:cubicBezTo>
                <a:cubicBezTo>
                  <a:pt x="3210858" y="279400"/>
                  <a:pt x="3642659" y="106082"/>
                  <a:pt x="4114800" y="79188"/>
                </a:cubicBezTo>
                <a:cubicBezTo>
                  <a:pt x="4586941" y="52294"/>
                  <a:pt x="5144247" y="80682"/>
                  <a:pt x="5593976" y="106082"/>
                </a:cubicBezTo>
                <a:cubicBezTo>
                  <a:pt x="6043705" y="131482"/>
                  <a:pt x="6813176" y="231588"/>
                  <a:pt x="6813176" y="231588"/>
                </a:cubicBezTo>
              </a:path>
            </a:pathLst>
          </a:cu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124200" y="1524000"/>
            <a:ext cx="0" cy="403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28682" y="1528483"/>
            <a:ext cx="289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24282" y="1528483"/>
            <a:ext cx="76200" cy="403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43400" y="1524000"/>
            <a:ext cx="0" cy="2209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48200" y="1524000"/>
            <a:ext cx="0" cy="2209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24200" y="22860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48200" y="2286000"/>
            <a:ext cx="1371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62082" y="3662083"/>
            <a:ext cx="0" cy="1905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90882" y="3662083"/>
            <a:ext cx="76200" cy="1905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14600" y="2895600"/>
            <a:ext cx="4482" cy="27476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53200" y="2971800"/>
            <a:ext cx="76200" cy="2514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581400" y="12192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OUTER HARBOR LINE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124200" y="20574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INNER  HARBOR                    LINE</a:t>
            </a:r>
            <a:endParaRPr lang="en-US" sz="1200" b="1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3986599" y="2109402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WATERWAY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200400" y="32004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FIRST  CLASS                  TIDELANDS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 rot="342743">
            <a:off x="6562635" y="2753535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EXTREME  LOW  TIDE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 rot="21236482">
            <a:off x="1153362" y="3661052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MEAN  HIGH  TIDE</a:t>
            </a:r>
            <a:endParaRPr lang="en-US" sz="1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352800" y="16764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HARBOR                   AREA</a:t>
            </a:r>
            <a:endParaRPr lang="en-US" sz="1400" b="1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1738699" y="47383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 – MILE LIMIT</a:t>
            </a:r>
            <a:endParaRPr lang="en-US" sz="1200" b="1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2348299" y="45859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1– MILE LIMIT</a:t>
            </a:r>
            <a:endParaRPr lang="en-US" sz="1200" b="1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5320099" y="458590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  <a:r>
              <a:rPr lang="en-US" sz="1200" b="1" dirty="0" smtClean="0"/>
              <a:t> – MILE LIMIT</a:t>
            </a:r>
            <a:endParaRPr lang="en-US" sz="1200" b="1" dirty="0"/>
          </a:p>
        </p:txBody>
      </p:sp>
      <p:sp>
        <p:nvSpPr>
          <p:cNvPr id="57" name="TextBox 56"/>
          <p:cNvSpPr txBox="1"/>
          <p:nvPr/>
        </p:nvSpPr>
        <p:spPr>
          <a:xfrm rot="16014197">
            <a:off x="6158300" y="45097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 – MILE LIMIT</a:t>
            </a:r>
            <a:endParaRPr lang="en-US" sz="1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3886200" y="4800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CITY LIMITS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 rot="295781">
            <a:off x="6705600" y="3200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</a:t>
            </a:r>
            <a:r>
              <a:rPr lang="en-US" sz="1200" b="1" baseline="30000" dirty="0" smtClean="0"/>
              <a:t>ND</a:t>
            </a:r>
            <a:r>
              <a:rPr lang="en-US" sz="1200" b="1" dirty="0" smtClean="0"/>
              <a:t> CLASS TIDELANDS</a:t>
            </a:r>
            <a:endParaRPr lang="en-US" sz="1200" b="1" dirty="0"/>
          </a:p>
        </p:txBody>
      </p:sp>
      <p:sp>
        <p:nvSpPr>
          <p:cNvPr id="63" name="TextBox 62"/>
          <p:cNvSpPr txBox="1"/>
          <p:nvPr/>
        </p:nvSpPr>
        <p:spPr>
          <a:xfrm rot="20994839">
            <a:off x="771535" y="3212668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</a:t>
            </a:r>
            <a:r>
              <a:rPr lang="en-US" sz="1200" b="1" baseline="30000" dirty="0" smtClean="0"/>
              <a:t>ND</a:t>
            </a:r>
            <a:r>
              <a:rPr lang="en-US" sz="1200" b="1" dirty="0" smtClean="0"/>
              <a:t> CLASS TIDELANDS</a:t>
            </a:r>
            <a:endParaRPr lang="en-US" sz="1200" b="1" dirty="0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3429000" y="2362200"/>
            <a:ext cx="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514600" y="3338900"/>
            <a:ext cx="609600" cy="13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5257800" y="2286000"/>
            <a:ext cx="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638800" y="3352800"/>
            <a:ext cx="838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953000" y="3429000"/>
            <a:ext cx="762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3886200" y="3429000"/>
            <a:ext cx="762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1" idx="3"/>
          </p:cNvCxnSpPr>
          <p:nvPr/>
        </p:nvCxnSpPr>
        <p:spPr>
          <a:xfrm flipV="1">
            <a:off x="5257800" y="4953000"/>
            <a:ext cx="228600" cy="322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1" idx="1"/>
          </p:cNvCxnSpPr>
          <p:nvPr/>
        </p:nvCxnSpPr>
        <p:spPr>
          <a:xfrm flipH="1">
            <a:off x="3657600" y="4985266"/>
            <a:ext cx="228600" cy="439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9436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PIERHEAD LINE</a:t>
            </a:r>
            <a:endParaRPr lang="en-US" sz="1400" b="1" dirty="0"/>
          </a:p>
        </p:txBody>
      </p:sp>
      <p:cxnSp>
        <p:nvCxnSpPr>
          <p:cNvPr id="86" name="Straight Arrow Connector 85"/>
          <p:cNvCxnSpPr>
            <a:stCxn id="84" idx="1"/>
          </p:cNvCxnSpPr>
          <p:nvPr/>
        </p:nvCxnSpPr>
        <p:spPr>
          <a:xfrm flipH="1">
            <a:off x="5867400" y="1220689"/>
            <a:ext cx="76200" cy="303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905000" y="457200"/>
            <a:ext cx="541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BEDS  OF  NAVIGABLE  WATERS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Class Tidelands:</a:t>
            </a:r>
            <a:endParaRPr lang="en-US" sz="3200" b="1" dirty="0"/>
          </a:p>
        </p:txBody>
      </p:sp>
      <p:sp>
        <p:nvSpPr>
          <p:cNvPr id="3" name="Freeform 2"/>
          <p:cNvSpPr/>
          <p:nvPr/>
        </p:nvSpPr>
        <p:spPr>
          <a:xfrm>
            <a:off x="1084729" y="1837765"/>
            <a:ext cx="6517342" cy="1882588"/>
          </a:xfrm>
          <a:custGeom>
            <a:avLst/>
            <a:gdLst>
              <a:gd name="connsiteX0" fmla="*/ 0 w 6517342"/>
              <a:gd name="connsiteY0" fmla="*/ 1882588 h 1882588"/>
              <a:gd name="connsiteX1" fmla="*/ 2097742 w 6517342"/>
              <a:gd name="connsiteY1" fmla="*/ 1380564 h 1882588"/>
              <a:gd name="connsiteX2" fmla="*/ 3792071 w 6517342"/>
              <a:gd name="connsiteY2" fmla="*/ 663388 h 1882588"/>
              <a:gd name="connsiteX3" fmla="*/ 4849906 w 6517342"/>
              <a:gd name="connsiteY3" fmla="*/ 259976 h 1882588"/>
              <a:gd name="connsiteX4" fmla="*/ 6078071 w 6517342"/>
              <a:gd name="connsiteY4" fmla="*/ 44823 h 1882588"/>
              <a:gd name="connsiteX5" fmla="*/ 6517342 w 6517342"/>
              <a:gd name="connsiteY5" fmla="*/ 0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7342" h="1882588">
                <a:moveTo>
                  <a:pt x="0" y="1882588"/>
                </a:moveTo>
                <a:cubicBezTo>
                  <a:pt x="732865" y="1733176"/>
                  <a:pt x="1465730" y="1583764"/>
                  <a:pt x="2097742" y="1380564"/>
                </a:cubicBezTo>
                <a:cubicBezTo>
                  <a:pt x="2729754" y="1177364"/>
                  <a:pt x="3333377" y="850153"/>
                  <a:pt x="3792071" y="663388"/>
                </a:cubicBezTo>
                <a:cubicBezTo>
                  <a:pt x="4250765" y="476623"/>
                  <a:pt x="4468906" y="363070"/>
                  <a:pt x="4849906" y="259976"/>
                </a:cubicBezTo>
                <a:cubicBezTo>
                  <a:pt x="5230906" y="156882"/>
                  <a:pt x="5800165" y="88152"/>
                  <a:pt x="6078071" y="44823"/>
                </a:cubicBezTo>
                <a:cubicBezTo>
                  <a:pt x="6355977" y="1494"/>
                  <a:pt x="6436659" y="747"/>
                  <a:pt x="6517342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>
          <a:xfrm flipH="1">
            <a:off x="1066800" y="2097741"/>
            <a:ext cx="4867835" cy="358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1"/>
          </p:cNvCxnSpPr>
          <p:nvPr/>
        </p:nvCxnSpPr>
        <p:spPr>
          <a:xfrm flipH="1">
            <a:off x="1143000" y="3218329"/>
            <a:ext cx="2039472" cy="582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" idx="3"/>
          </p:cNvCxnSpPr>
          <p:nvPr/>
        </p:nvCxnSpPr>
        <p:spPr>
          <a:xfrm>
            <a:off x="5934635" y="2097741"/>
            <a:ext cx="8965" cy="27790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1"/>
          </p:cNvCxnSpPr>
          <p:nvPr/>
        </p:nvCxnSpPr>
        <p:spPr>
          <a:xfrm>
            <a:off x="3182472" y="3218329"/>
            <a:ext cx="17928" cy="17346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00400" y="990600"/>
            <a:ext cx="17928" cy="21515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943600" y="1066800"/>
            <a:ext cx="8965" cy="9547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00400" y="1447800"/>
            <a:ext cx="2743200" cy="0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81400" y="11430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 CLASS TIDELANDS</a:t>
            </a:r>
            <a:endParaRPr lang="en-US" sz="14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43600" y="1447800"/>
            <a:ext cx="685800" cy="0"/>
          </a:xfrm>
          <a:prstGeom prst="line">
            <a:avLst/>
          </a:prstGeom>
          <a:ln w="190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29400" y="1295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UPLANDS</a:t>
            </a:r>
            <a:endParaRPr lang="en-US" sz="14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371600" y="2209800"/>
            <a:ext cx="990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4000" y="2286000"/>
            <a:ext cx="685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2362200"/>
            <a:ext cx="228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371600" y="3352800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47800" y="3429000"/>
            <a:ext cx="304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24000" y="3505200"/>
            <a:ext cx="76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400800" y="1981200"/>
            <a:ext cx="1524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553200" y="1981200"/>
            <a:ext cx="1524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629400" y="1905000"/>
            <a:ext cx="22860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81800" y="2057400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934200" y="1905000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58000" y="1981200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600200" y="3657600"/>
            <a:ext cx="1524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752600" y="3657600"/>
            <a:ext cx="1524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905000" y="3581400"/>
            <a:ext cx="1524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981200" y="3733800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133600" y="3581400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057400" y="3657600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038600" y="2819400"/>
            <a:ext cx="1524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267200" y="2743200"/>
            <a:ext cx="1524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419600" y="2667000"/>
            <a:ext cx="1524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495800" y="2819400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48200" y="2667000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572000" y="2743200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5800" y="1676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WATER</a:t>
            </a:r>
            <a:endParaRPr lang="en-US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505200" y="3581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LINE OF EXTREME LOW TIDE</a:t>
            </a:r>
            <a:endParaRPr lang="en-US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400800" y="3048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LINE OF ORDINARY HIGH TIDE (MHT)</a:t>
            </a:r>
            <a:endParaRPr lang="en-US" sz="1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219200" y="4267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BEDS OF NAVIGABLE WATERS</a:t>
            </a:r>
            <a:endParaRPr lang="en-US" sz="1400" b="1" dirty="0"/>
          </a:p>
        </p:txBody>
      </p:sp>
      <p:cxnSp>
        <p:nvCxnSpPr>
          <p:cNvPr id="68" name="Straight Arrow Connector 67"/>
          <p:cNvCxnSpPr>
            <a:stCxn id="63" idx="3"/>
          </p:cNvCxnSpPr>
          <p:nvPr/>
        </p:nvCxnSpPr>
        <p:spPr>
          <a:xfrm>
            <a:off x="1447800" y="1830289"/>
            <a:ext cx="152400" cy="303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1295400" y="3733800"/>
            <a:ext cx="762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4" idx="1"/>
          </p:cNvCxnSpPr>
          <p:nvPr/>
        </p:nvCxnSpPr>
        <p:spPr>
          <a:xfrm flipH="1">
            <a:off x="3200400" y="3843010"/>
            <a:ext cx="304800" cy="43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5" idx="1"/>
          </p:cNvCxnSpPr>
          <p:nvPr/>
        </p:nvCxnSpPr>
        <p:spPr>
          <a:xfrm flipH="1">
            <a:off x="5943600" y="3309610"/>
            <a:ext cx="457200" cy="1193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19200" y="2286000"/>
            <a:ext cx="6051176" cy="1680882"/>
          </a:xfrm>
          <a:custGeom>
            <a:avLst/>
            <a:gdLst>
              <a:gd name="connsiteX0" fmla="*/ 0 w 6051176"/>
              <a:gd name="connsiteY0" fmla="*/ 129988 h 1680882"/>
              <a:gd name="connsiteX1" fmla="*/ 869576 w 6051176"/>
              <a:gd name="connsiteY1" fmla="*/ 416859 h 1680882"/>
              <a:gd name="connsiteX2" fmla="*/ 1595718 w 6051176"/>
              <a:gd name="connsiteY2" fmla="*/ 1259541 h 1680882"/>
              <a:gd name="connsiteX3" fmla="*/ 1927412 w 6051176"/>
              <a:gd name="connsiteY3" fmla="*/ 1573306 h 1680882"/>
              <a:gd name="connsiteX4" fmla="*/ 2913529 w 6051176"/>
              <a:gd name="connsiteY4" fmla="*/ 1680882 h 1680882"/>
              <a:gd name="connsiteX5" fmla="*/ 3872753 w 6051176"/>
              <a:gd name="connsiteY5" fmla="*/ 1645023 h 1680882"/>
              <a:gd name="connsiteX6" fmla="*/ 4267200 w 6051176"/>
              <a:gd name="connsiteY6" fmla="*/ 1277471 h 1680882"/>
              <a:gd name="connsiteX7" fmla="*/ 4589929 w 6051176"/>
              <a:gd name="connsiteY7" fmla="*/ 623047 h 1680882"/>
              <a:gd name="connsiteX8" fmla="*/ 4831976 w 6051176"/>
              <a:gd name="connsiteY8" fmla="*/ 327212 h 1680882"/>
              <a:gd name="connsiteX9" fmla="*/ 5226423 w 6051176"/>
              <a:gd name="connsiteY9" fmla="*/ 85165 h 1680882"/>
              <a:gd name="connsiteX10" fmla="*/ 6051176 w 6051176"/>
              <a:gd name="connsiteY10" fmla="*/ 13447 h 168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1176" h="1680882">
                <a:moveTo>
                  <a:pt x="0" y="129988"/>
                </a:moveTo>
                <a:cubicBezTo>
                  <a:pt x="301811" y="179294"/>
                  <a:pt x="603623" y="228600"/>
                  <a:pt x="869576" y="416859"/>
                </a:cubicBezTo>
                <a:cubicBezTo>
                  <a:pt x="1135529" y="605118"/>
                  <a:pt x="1419412" y="1066800"/>
                  <a:pt x="1595718" y="1259541"/>
                </a:cubicBezTo>
                <a:cubicBezTo>
                  <a:pt x="1772024" y="1452282"/>
                  <a:pt x="1707777" y="1503083"/>
                  <a:pt x="1927412" y="1573306"/>
                </a:cubicBezTo>
                <a:cubicBezTo>
                  <a:pt x="2147047" y="1643530"/>
                  <a:pt x="2589306" y="1668929"/>
                  <a:pt x="2913529" y="1680882"/>
                </a:cubicBezTo>
                <a:lnTo>
                  <a:pt x="3872753" y="1645023"/>
                </a:lnTo>
                <a:cubicBezTo>
                  <a:pt x="4098365" y="1577788"/>
                  <a:pt x="4147671" y="1447800"/>
                  <a:pt x="4267200" y="1277471"/>
                </a:cubicBezTo>
                <a:cubicBezTo>
                  <a:pt x="4386729" y="1107142"/>
                  <a:pt x="4495800" y="781423"/>
                  <a:pt x="4589929" y="623047"/>
                </a:cubicBezTo>
                <a:cubicBezTo>
                  <a:pt x="4684058" y="464671"/>
                  <a:pt x="4725894" y="416859"/>
                  <a:pt x="4831976" y="327212"/>
                </a:cubicBezTo>
                <a:cubicBezTo>
                  <a:pt x="4938058" y="237565"/>
                  <a:pt x="5023223" y="137459"/>
                  <a:pt x="5226423" y="85165"/>
                </a:cubicBezTo>
                <a:cubicBezTo>
                  <a:pt x="5429623" y="32871"/>
                  <a:pt x="5891305" y="0"/>
                  <a:pt x="6051176" y="1344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133600" y="2667000"/>
            <a:ext cx="3778624" cy="403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10000" y="2819400"/>
            <a:ext cx="685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962400" y="2895600"/>
            <a:ext cx="381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1148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" idx="1"/>
          </p:cNvCxnSpPr>
          <p:nvPr/>
        </p:nvCxnSpPr>
        <p:spPr>
          <a:xfrm flipH="1">
            <a:off x="2057400" y="2702859"/>
            <a:ext cx="31376" cy="20977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2"/>
          </p:cNvCxnSpPr>
          <p:nvPr/>
        </p:nvCxnSpPr>
        <p:spPr>
          <a:xfrm>
            <a:off x="2814918" y="3545541"/>
            <a:ext cx="4482" cy="12550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43600" y="2743200"/>
            <a:ext cx="0" cy="2057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0" y="3733800"/>
            <a:ext cx="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057400" y="1676400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819400" y="1676400"/>
            <a:ext cx="0" cy="1752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334000" y="1600200"/>
            <a:ext cx="0" cy="2057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943600" y="1600200"/>
            <a:ext cx="0" cy="990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57400" y="1981200"/>
            <a:ext cx="3886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24200" y="42672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LINE OF NAVIGABILITY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867400" y="12954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 CLASS SHORELANDS</a:t>
            </a:r>
            <a:endParaRPr lang="en-US" sz="1400" b="1" dirty="0"/>
          </a:p>
        </p:txBody>
      </p:sp>
      <p:sp>
        <p:nvSpPr>
          <p:cNvPr id="37" name="Rectangle 36"/>
          <p:cNvSpPr/>
          <p:nvPr/>
        </p:nvSpPr>
        <p:spPr>
          <a:xfrm>
            <a:off x="152400" y="1295400"/>
            <a:ext cx="2092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2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 CLASS SHORELANDS</a:t>
            </a:r>
            <a:endParaRPr lang="en-US" sz="1400" b="1" dirty="0"/>
          </a:p>
        </p:txBody>
      </p:sp>
      <p:cxnSp>
        <p:nvCxnSpPr>
          <p:cNvPr id="39" name="Straight Arrow Connector 38"/>
          <p:cNvCxnSpPr>
            <a:stCxn id="37" idx="3"/>
          </p:cNvCxnSpPr>
          <p:nvPr/>
        </p:nvCxnSpPr>
        <p:spPr>
          <a:xfrm>
            <a:off x="2244639" y="1449289"/>
            <a:ext cx="193761" cy="53191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1"/>
          </p:cNvCxnSpPr>
          <p:nvPr/>
        </p:nvCxnSpPr>
        <p:spPr>
          <a:xfrm flipH="1">
            <a:off x="5562600" y="1449289"/>
            <a:ext cx="304800" cy="53191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1"/>
          </p:cNvCxnSpPr>
          <p:nvPr/>
        </p:nvCxnSpPr>
        <p:spPr>
          <a:xfrm flipH="1" flipV="1">
            <a:off x="2819400" y="4419600"/>
            <a:ext cx="304800" cy="148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953000" y="4419600"/>
            <a:ext cx="3810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477000" y="30480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LINE OF ORDINARY OR MEAN HIGH WATER (MHW)</a:t>
            </a:r>
          </a:p>
          <a:p>
            <a:endParaRPr lang="en-US" sz="1400" b="1" dirty="0"/>
          </a:p>
        </p:txBody>
      </p:sp>
      <p:cxnSp>
        <p:nvCxnSpPr>
          <p:cNvPr id="48" name="Straight Arrow Connector 47"/>
          <p:cNvCxnSpPr>
            <a:stCxn id="46" idx="1"/>
          </p:cNvCxnSpPr>
          <p:nvPr/>
        </p:nvCxnSpPr>
        <p:spPr>
          <a:xfrm flipH="1">
            <a:off x="5943600" y="3417332"/>
            <a:ext cx="533400" cy="878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14400" y="3505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(MHW)</a:t>
            </a:r>
            <a:endParaRPr lang="en-US" sz="1400" b="1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600200" y="3657600"/>
            <a:ext cx="4572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124200" y="236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WATER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124200" y="34290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BED OF RIVER OR LAKE</a:t>
            </a:r>
            <a:endParaRPr lang="en-US" sz="1400" b="1" dirty="0"/>
          </a:p>
        </p:txBody>
      </p:sp>
      <p:cxnSp>
        <p:nvCxnSpPr>
          <p:cNvPr id="55" name="Straight Arrow Connector 54"/>
          <p:cNvCxnSpPr>
            <a:stCxn id="53" idx="1"/>
          </p:cNvCxnSpPr>
          <p:nvPr/>
        </p:nvCxnSpPr>
        <p:spPr>
          <a:xfrm flipH="1">
            <a:off x="2971800" y="3582889"/>
            <a:ext cx="152400" cy="15091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029200" y="3581400"/>
            <a:ext cx="152400" cy="304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2400" y="228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Class Shorelands: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>
            <a:off x="753035" y="3815976"/>
            <a:ext cx="7333130" cy="215154"/>
          </a:xfrm>
          <a:custGeom>
            <a:avLst/>
            <a:gdLst>
              <a:gd name="connsiteX0" fmla="*/ 0 w 7333130"/>
              <a:gd name="connsiteY0" fmla="*/ 2989 h 215154"/>
              <a:gd name="connsiteX1" fmla="*/ 1524000 w 7333130"/>
              <a:gd name="connsiteY1" fmla="*/ 101600 h 215154"/>
              <a:gd name="connsiteX2" fmla="*/ 2850777 w 7333130"/>
              <a:gd name="connsiteY2" fmla="*/ 74706 h 215154"/>
              <a:gd name="connsiteX3" fmla="*/ 4204447 w 7333130"/>
              <a:gd name="connsiteY3" fmla="*/ 119530 h 215154"/>
              <a:gd name="connsiteX4" fmla="*/ 5351930 w 7333130"/>
              <a:gd name="connsiteY4" fmla="*/ 11953 h 215154"/>
              <a:gd name="connsiteX5" fmla="*/ 6580094 w 7333130"/>
              <a:gd name="connsiteY5" fmla="*/ 191248 h 215154"/>
              <a:gd name="connsiteX6" fmla="*/ 7333130 w 7333130"/>
              <a:gd name="connsiteY6" fmla="*/ 155389 h 21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3130" h="215154">
                <a:moveTo>
                  <a:pt x="0" y="2989"/>
                </a:moveTo>
                <a:cubicBezTo>
                  <a:pt x="524435" y="46318"/>
                  <a:pt x="1048871" y="89647"/>
                  <a:pt x="1524000" y="101600"/>
                </a:cubicBezTo>
                <a:cubicBezTo>
                  <a:pt x="1999129" y="113553"/>
                  <a:pt x="2404036" y="71718"/>
                  <a:pt x="2850777" y="74706"/>
                </a:cubicBezTo>
                <a:cubicBezTo>
                  <a:pt x="3297518" y="77694"/>
                  <a:pt x="3787588" y="129989"/>
                  <a:pt x="4204447" y="119530"/>
                </a:cubicBezTo>
                <a:cubicBezTo>
                  <a:pt x="4621306" y="109071"/>
                  <a:pt x="4955989" y="0"/>
                  <a:pt x="5351930" y="11953"/>
                </a:cubicBezTo>
                <a:cubicBezTo>
                  <a:pt x="5747871" y="23906"/>
                  <a:pt x="6249894" y="167342"/>
                  <a:pt x="6580094" y="191248"/>
                </a:cubicBezTo>
                <a:cubicBezTo>
                  <a:pt x="6910294" y="215154"/>
                  <a:pt x="7216589" y="161366"/>
                  <a:pt x="7333130" y="155389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860612" y="2671482"/>
            <a:ext cx="6840070" cy="152401"/>
          </a:xfrm>
          <a:custGeom>
            <a:avLst/>
            <a:gdLst>
              <a:gd name="connsiteX0" fmla="*/ 0 w 6840070"/>
              <a:gd name="connsiteY0" fmla="*/ 0 h 152401"/>
              <a:gd name="connsiteX1" fmla="*/ 887506 w 6840070"/>
              <a:gd name="connsiteY1" fmla="*/ 71718 h 152401"/>
              <a:gd name="connsiteX2" fmla="*/ 1936376 w 6840070"/>
              <a:gd name="connsiteY2" fmla="*/ 17930 h 152401"/>
              <a:gd name="connsiteX3" fmla="*/ 3487270 w 6840070"/>
              <a:gd name="connsiteY3" fmla="*/ 80683 h 152401"/>
              <a:gd name="connsiteX4" fmla="*/ 5190564 w 6840070"/>
              <a:gd name="connsiteY4" fmla="*/ 80683 h 152401"/>
              <a:gd name="connsiteX5" fmla="*/ 6427694 w 6840070"/>
              <a:gd name="connsiteY5" fmla="*/ 143436 h 152401"/>
              <a:gd name="connsiteX6" fmla="*/ 6840070 w 6840070"/>
              <a:gd name="connsiteY6" fmla="*/ 134471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070" h="152401">
                <a:moveTo>
                  <a:pt x="0" y="0"/>
                </a:moveTo>
                <a:cubicBezTo>
                  <a:pt x="282388" y="34365"/>
                  <a:pt x="564777" y="68730"/>
                  <a:pt x="887506" y="71718"/>
                </a:cubicBezTo>
                <a:cubicBezTo>
                  <a:pt x="1210235" y="74706"/>
                  <a:pt x="1503082" y="16436"/>
                  <a:pt x="1936376" y="17930"/>
                </a:cubicBezTo>
                <a:cubicBezTo>
                  <a:pt x="2369670" y="19424"/>
                  <a:pt x="2944905" y="70224"/>
                  <a:pt x="3487270" y="80683"/>
                </a:cubicBezTo>
                <a:cubicBezTo>
                  <a:pt x="4029635" y="91142"/>
                  <a:pt x="4700493" y="70224"/>
                  <a:pt x="5190564" y="80683"/>
                </a:cubicBezTo>
                <a:cubicBezTo>
                  <a:pt x="5680635" y="91142"/>
                  <a:pt x="6152777" y="134471"/>
                  <a:pt x="6427694" y="143436"/>
                </a:cubicBezTo>
                <a:cubicBezTo>
                  <a:pt x="6702611" y="152401"/>
                  <a:pt x="6783294" y="146424"/>
                  <a:pt x="6840070" y="134471"/>
                </a:cubicBezTo>
              </a:path>
            </a:pathLst>
          </a:cu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0" idx="2"/>
          </p:cNvCxnSpPr>
          <p:nvPr/>
        </p:nvCxnSpPr>
        <p:spPr>
          <a:xfrm flipH="1">
            <a:off x="3581400" y="3890682"/>
            <a:ext cx="22412" cy="1367118"/>
          </a:xfrm>
          <a:prstGeom prst="line">
            <a:avLst/>
          </a:prstGeom>
          <a:ln w="19050" cap="rnd" cmpd="thickThin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0" idx="3"/>
          </p:cNvCxnSpPr>
          <p:nvPr/>
        </p:nvCxnSpPr>
        <p:spPr>
          <a:xfrm flipH="1">
            <a:off x="4953000" y="3935506"/>
            <a:ext cx="4481" cy="13222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895600" y="1752600"/>
            <a:ext cx="0" cy="3505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62600" y="1752600"/>
            <a:ext cx="0" cy="3581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895600" y="1752600"/>
            <a:ext cx="2667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1" idx="2"/>
          </p:cNvCxnSpPr>
          <p:nvPr/>
        </p:nvCxnSpPr>
        <p:spPr>
          <a:xfrm>
            <a:off x="2796989" y="2689412"/>
            <a:ext cx="2765611" cy="537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057400" y="2743200"/>
            <a:ext cx="0" cy="11430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324600" y="2743200"/>
            <a:ext cx="0" cy="11430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048000" y="1447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OUTER HARBOR LINE</a:t>
            </a:r>
            <a:endParaRPr lang="en-US" sz="1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3352800" y="243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INNER HARBOR LINE</a:t>
            </a:r>
            <a:endParaRPr lang="en-US" sz="1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200400" y="32766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FIRST CLASS SHORELANDS</a:t>
            </a:r>
            <a:endParaRPr lang="en-US" sz="1400" b="1" dirty="0"/>
          </a:p>
        </p:txBody>
      </p:sp>
      <p:sp>
        <p:nvSpPr>
          <p:cNvPr id="90" name="TextBox 89"/>
          <p:cNvSpPr txBox="1"/>
          <p:nvPr/>
        </p:nvSpPr>
        <p:spPr>
          <a:xfrm rot="16200000">
            <a:off x="1182589" y="300841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 MILE LIMIT</a:t>
            </a:r>
            <a:endParaRPr lang="en-US" sz="1400" b="1" dirty="0"/>
          </a:p>
        </p:txBody>
      </p:sp>
      <p:sp>
        <p:nvSpPr>
          <p:cNvPr id="91" name="TextBox 90"/>
          <p:cNvSpPr txBox="1"/>
          <p:nvPr/>
        </p:nvSpPr>
        <p:spPr>
          <a:xfrm rot="16200000">
            <a:off x="5754589" y="300841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 MILE LIMIT</a:t>
            </a:r>
            <a:endParaRPr lang="en-US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3124200" y="1981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HARBOR AREA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3581400" y="4267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CITY</a:t>
            </a:r>
          </a:p>
          <a:p>
            <a:pPr algn="ctr"/>
            <a:r>
              <a:rPr lang="en-US" dirty="0" smtClean="0"/>
              <a:t>LIMITS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 rot="16200000">
            <a:off x="2058890" y="449431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 MILE LIMIT</a:t>
            </a:r>
            <a:endParaRPr lang="en-US" sz="1400" b="1" dirty="0"/>
          </a:p>
        </p:txBody>
      </p:sp>
      <p:sp>
        <p:nvSpPr>
          <p:cNvPr id="96" name="TextBox 95"/>
          <p:cNvSpPr txBox="1"/>
          <p:nvPr/>
        </p:nvSpPr>
        <p:spPr>
          <a:xfrm rot="16200000">
            <a:off x="5030689" y="449431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 MILE LIMIT</a:t>
            </a:r>
            <a:endParaRPr lang="en-US" sz="1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6248400" y="22098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LINE OF NAVIGABILITY</a:t>
            </a:r>
            <a:endParaRPr lang="en-US" sz="1400" b="1" dirty="0"/>
          </a:p>
        </p:txBody>
      </p:sp>
      <p:cxnSp>
        <p:nvCxnSpPr>
          <p:cNvPr id="99" name="Straight Arrow Connector 98"/>
          <p:cNvCxnSpPr>
            <a:stCxn id="97" idx="1"/>
            <a:endCxn id="41" idx="4"/>
          </p:cNvCxnSpPr>
          <p:nvPr/>
        </p:nvCxnSpPr>
        <p:spPr>
          <a:xfrm flipH="1">
            <a:off x="6051178" y="2363689"/>
            <a:ext cx="197222" cy="3884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9" idx="3"/>
          </p:cNvCxnSpPr>
          <p:nvPr/>
        </p:nvCxnSpPr>
        <p:spPr>
          <a:xfrm flipV="1">
            <a:off x="5486400" y="3429001"/>
            <a:ext cx="762000" cy="14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89" idx="1"/>
          </p:cNvCxnSpPr>
          <p:nvPr/>
        </p:nvCxnSpPr>
        <p:spPr>
          <a:xfrm flipH="1" flipV="1">
            <a:off x="2133600" y="3429000"/>
            <a:ext cx="1066800" cy="148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0" y="152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Shorelands – Harbor Area and Line of Navigability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It is the position of the State of Washington that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the State can never at any time convey fee simple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title to any lands lying below the line of extreme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low tide in tidal waters, and below the line of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navigability in lakes and rivers claimed by the State.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10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Mean Lower Low Water Datum (MLLW)</a:t>
            </a:r>
            <a:endParaRPr lang="en-US" sz="3200" b="1" dirty="0" smtClean="0"/>
          </a:p>
          <a:p>
            <a:endParaRPr lang="en-US" sz="3200" b="1" i="1" dirty="0" smtClean="0"/>
          </a:p>
          <a:p>
            <a:r>
              <a:rPr lang="en-US" sz="3200" b="1" i="1" dirty="0" smtClean="0"/>
              <a:t>This is related to a specific area in tidal waters.  </a:t>
            </a:r>
          </a:p>
          <a:p>
            <a:endParaRPr lang="en-US" sz="3200" b="1" i="1" dirty="0" smtClean="0"/>
          </a:p>
          <a:p>
            <a:r>
              <a:rPr lang="en-US" sz="3200" b="1" i="1" dirty="0" smtClean="0"/>
              <a:t>This datum is used for all marine facilities, </a:t>
            </a:r>
          </a:p>
          <a:p>
            <a:endParaRPr lang="en-US" sz="3200" b="1" i="1" dirty="0" smtClean="0"/>
          </a:p>
          <a:p>
            <a:r>
              <a:rPr lang="en-US" sz="3200" b="1" i="1" dirty="0" smtClean="0"/>
              <a:t>docks, bulkheads, etc.  Most important to the </a:t>
            </a:r>
          </a:p>
          <a:p>
            <a:endParaRPr lang="en-US" sz="3200" b="1" i="1" dirty="0" smtClean="0"/>
          </a:p>
          <a:p>
            <a:r>
              <a:rPr lang="en-US" sz="3200" b="1" i="1" dirty="0" smtClean="0"/>
              <a:t>surveyor, it is used to define the upper and lower </a:t>
            </a:r>
          </a:p>
          <a:p>
            <a:endParaRPr lang="en-US" sz="3200" b="1" i="1" dirty="0" smtClean="0"/>
          </a:p>
          <a:p>
            <a:r>
              <a:rPr lang="en-US" sz="3200" b="1" i="1" dirty="0" smtClean="0"/>
              <a:t>limits of the tidelands along the Pacific Cost, to </a:t>
            </a:r>
          </a:p>
          <a:p>
            <a:endParaRPr lang="en-US" sz="3200" b="1" i="1" dirty="0" smtClean="0"/>
          </a:p>
          <a:p>
            <a:r>
              <a:rPr lang="en-US" sz="3200" b="1" i="1" dirty="0" smtClean="0"/>
              <a:t>include Puget Sound.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E benchmark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6913571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U.A. Army Corps of Engineers Tidal Benchmarks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http://www.nws.usace.army.mil/PublicMenu/Documents/Reg/applications/tides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6324600" y="3962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7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553200" y="50292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Navigable and Non-navigable Rivers and Lakes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 any survey of lands adjoining a river or lake one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of the first  tasks of a surveyor is to determine if, in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face, the body of water is navigable or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non-navigable. In most cases this has already been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decided by court decision and the information can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be obtained from a title company.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For navigable rivers and lakes, the beds are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owned by the State of Washington with the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riparian land owner taking to the ordinary high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water mark.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762000"/>
            <a:ext cx="8763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 the State of Washington the </a:t>
            </a:r>
            <a:r>
              <a:rPr lang="en-US" sz="3200" b="1" dirty="0" smtClean="0"/>
              <a:t>courts have ruled 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that </a:t>
            </a:r>
            <a:r>
              <a:rPr lang="en-US" sz="3200" b="1" dirty="0" smtClean="0"/>
              <a:t>where patents were </a:t>
            </a:r>
            <a:r>
              <a:rPr lang="en-US" sz="3200" b="1" dirty="0" smtClean="0"/>
              <a:t>issued </a:t>
            </a:r>
            <a:r>
              <a:rPr lang="en-US" sz="3200" b="1" dirty="0" smtClean="0"/>
              <a:t>by the United 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States </a:t>
            </a:r>
            <a:r>
              <a:rPr lang="en-US" sz="3200" b="1" dirty="0" smtClean="0"/>
              <a:t>prior to statehood, if </a:t>
            </a:r>
            <a:r>
              <a:rPr lang="en-US" sz="3200" b="1" dirty="0" smtClean="0"/>
              <a:t>the </a:t>
            </a:r>
            <a:r>
              <a:rPr lang="en-US" sz="3200" b="1" dirty="0" smtClean="0"/>
              <a:t>waters are 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navigable</a:t>
            </a:r>
            <a:r>
              <a:rPr lang="en-US" sz="3200" b="1" dirty="0" smtClean="0"/>
              <a:t>, the boundary is the line </a:t>
            </a:r>
            <a:r>
              <a:rPr lang="en-US" sz="3200" b="1" dirty="0" smtClean="0"/>
              <a:t>of </a:t>
            </a:r>
            <a:r>
              <a:rPr lang="en-US" sz="3200" b="1" dirty="0" smtClean="0"/>
              <a:t>ordinary 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high </a:t>
            </a:r>
            <a:r>
              <a:rPr lang="en-US" sz="3200" b="1" dirty="0" smtClean="0"/>
              <a:t>tide (ordinary high water), or the </a:t>
            </a:r>
            <a:r>
              <a:rPr lang="en-US" sz="3200" b="1" dirty="0" smtClean="0"/>
              <a:t>Meander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line </a:t>
            </a:r>
            <a:r>
              <a:rPr lang="en-US" sz="3200" b="1" dirty="0" smtClean="0"/>
              <a:t>whichever is the lower one.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For non-navigable rivers and lakes, the beds are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owned by the riparian land owner.  As a general rule,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unless an intention to the contrary is indicated in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the conveyance itself, a grant of land bounded by a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non-navigable river will convey the land or bed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under the water to the thread.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river or stream is regarded as a monument,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and the grantee takes to the middle thereof. 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Various riparian owners adjacent to a non-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navigable lake take to the center of the lake in a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disposition equitable to all owners.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0"/>
            <a:ext cx="7315200" cy="441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162175" y="1219200"/>
            <a:ext cx="3324225" cy="5029200"/>
          </a:xfrm>
          <a:custGeom>
            <a:avLst/>
            <a:gdLst>
              <a:gd name="connsiteX0" fmla="*/ 0 w 3324225"/>
              <a:gd name="connsiteY0" fmla="*/ 0 h 5029200"/>
              <a:gd name="connsiteX1" fmla="*/ 66675 w 3324225"/>
              <a:gd name="connsiteY1" fmla="*/ 171450 h 5029200"/>
              <a:gd name="connsiteX2" fmla="*/ 333375 w 3324225"/>
              <a:gd name="connsiteY2" fmla="*/ 923925 h 5029200"/>
              <a:gd name="connsiteX3" fmla="*/ 1238250 w 3324225"/>
              <a:gd name="connsiteY3" fmla="*/ 1524000 h 5029200"/>
              <a:gd name="connsiteX4" fmla="*/ 1752600 w 3324225"/>
              <a:gd name="connsiteY4" fmla="*/ 2095500 h 5029200"/>
              <a:gd name="connsiteX5" fmla="*/ 2295525 w 3324225"/>
              <a:gd name="connsiteY5" fmla="*/ 3095625 h 5029200"/>
              <a:gd name="connsiteX6" fmla="*/ 2486025 w 3324225"/>
              <a:gd name="connsiteY6" fmla="*/ 3943350 h 5029200"/>
              <a:gd name="connsiteX7" fmla="*/ 2952750 w 3324225"/>
              <a:gd name="connsiteY7" fmla="*/ 4695825 h 5029200"/>
              <a:gd name="connsiteX8" fmla="*/ 3324225 w 3324225"/>
              <a:gd name="connsiteY8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225" h="5029200">
                <a:moveTo>
                  <a:pt x="0" y="0"/>
                </a:moveTo>
                <a:cubicBezTo>
                  <a:pt x="5556" y="8731"/>
                  <a:pt x="11113" y="17463"/>
                  <a:pt x="66675" y="171450"/>
                </a:cubicBezTo>
                <a:cubicBezTo>
                  <a:pt x="122237" y="325437"/>
                  <a:pt x="138113" y="698500"/>
                  <a:pt x="333375" y="923925"/>
                </a:cubicBezTo>
                <a:cubicBezTo>
                  <a:pt x="528638" y="1149350"/>
                  <a:pt x="1001713" y="1328738"/>
                  <a:pt x="1238250" y="1524000"/>
                </a:cubicBezTo>
                <a:cubicBezTo>
                  <a:pt x="1474787" y="1719262"/>
                  <a:pt x="1576388" y="1833563"/>
                  <a:pt x="1752600" y="2095500"/>
                </a:cubicBezTo>
                <a:cubicBezTo>
                  <a:pt x="1928813" y="2357438"/>
                  <a:pt x="2173288" y="2787650"/>
                  <a:pt x="2295525" y="3095625"/>
                </a:cubicBezTo>
                <a:cubicBezTo>
                  <a:pt x="2417762" y="3403600"/>
                  <a:pt x="2376487" y="3676650"/>
                  <a:pt x="2486025" y="3943350"/>
                </a:cubicBezTo>
                <a:cubicBezTo>
                  <a:pt x="2595563" y="4210050"/>
                  <a:pt x="2813050" y="4514850"/>
                  <a:pt x="2952750" y="4695825"/>
                </a:cubicBezTo>
                <a:cubicBezTo>
                  <a:pt x="3092450" y="4876800"/>
                  <a:pt x="3208337" y="4953000"/>
                  <a:pt x="3324225" y="502920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638425" y="1190625"/>
            <a:ext cx="3209925" cy="4953000"/>
          </a:xfrm>
          <a:custGeom>
            <a:avLst/>
            <a:gdLst>
              <a:gd name="connsiteX0" fmla="*/ 0 w 3209925"/>
              <a:gd name="connsiteY0" fmla="*/ 0 h 4953000"/>
              <a:gd name="connsiteX1" fmla="*/ 190500 w 3209925"/>
              <a:gd name="connsiteY1" fmla="*/ 581025 h 4953000"/>
              <a:gd name="connsiteX2" fmla="*/ 666750 w 3209925"/>
              <a:gd name="connsiteY2" fmla="*/ 1000125 h 4953000"/>
              <a:gd name="connsiteX3" fmla="*/ 1323975 w 3209925"/>
              <a:gd name="connsiteY3" fmla="*/ 1381125 h 4953000"/>
              <a:gd name="connsiteX4" fmla="*/ 1809750 w 3209925"/>
              <a:gd name="connsiteY4" fmla="*/ 2114550 h 4953000"/>
              <a:gd name="connsiteX5" fmla="*/ 2162175 w 3209925"/>
              <a:gd name="connsiteY5" fmla="*/ 2876550 h 4953000"/>
              <a:gd name="connsiteX6" fmla="*/ 2266950 w 3209925"/>
              <a:gd name="connsiteY6" fmla="*/ 3495675 h 4953000"/>
              <a:gd name="connsiteX7" fmla="*/ 2390775 w 3209925"/>
              <a:gd name="connsiteY7" fmla="*/ 3962400 h 4953000"/>
              <a:gd name="connsiteX8" fmla="*/ 2857500 w 3209925"/>
              <a:gd name="connsiteY8" fmla="*/ 4581525 h 4953000"/>
              <a:gd name="connsiteX9" fmla="*/ 3209925 w 3209925"/>
              <a:gd name="connsiteY9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9925" h="4953000">
                <a:moveTo>
                  <a:pt x="0" y="0"/>
                </a:moveTo>
                <a:cubicBezTo>
                  <a:pt x="39687" y="207169"/>
                  <a:pt x="79375" y="414338"/>
                  <a:pt x="190500" y="581025"/>
                </a:cubicBezTo>
                <a:cubicBezTo>
                  <a:pt x="301625" y="747712"/>
                  <a:pt x="477838" y="866775"/>
                  <a:pt x="666750" y="1000125"/>
                </a:cubicBezTo>
                <a:cubicBezTo>
                  <a:pt x="855662" y="1133475"/>
                  <a:pt x="1133475" y="1195388"/>
                  <a:pt x="1323975" y="1381125"/>
                </a:cubicBezTo>
                <a:cubicBezTo>
                  <a:pt x="1514475" y="1566862"/>
                  <a:pt x="1670050" y="1865313"/>
                  <a:pt x="1809750" y="2114550"/>
                </a:cubicBezTo>
                <a:cubicBezTo>
                  <a:pt x="1949450" y="2363788"/>
                  <a:pt x="2085975" y="2646363"/>
                  <a:pt x="2162175" y="2876550"/>
                </a:cubicBezTo>
                <a:cubicBezTo>
                  <a:pt x="2238375" y="3106737"/>
                  <a:pt x="2228850" y="3314700"/>
                  <a:pt x="2266950" y="3495675"/>
                </a:cubicBezTo>
                <a:cubicBezTo>
                  <a:pt x="2305050" y="3676650"/>
                  <a:pt x="2292350" y="3781425"/>
                  <a:pt x="2390775" y="3962400"/>
                </a:cubicBezTo>
                <a:cubicBezTo>
                  <a:pt x="2489200" y="4143375"/>
                  <a:pt x="2720975" y="4416425"/>
                  <a:pt x="2857500" y="4581525"/>
                </a:cubicBezTo>
                <a:cubicBezTo>
                  <a:pt x="2994025" y="4746625"/>
                  <a:pt x="3209925" y="4953000"/>
                  <a:pt x="3209925" y="4953000"/>
                </a:cubicBezTo>
              </a:path>
            </a:pathLst>
          </a:custGeom>
          <a:ln w="158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067050" y="1133475"/>
            <a:ext cx="3238500" cy="4962525"/>
          </a:xfrm>
          <a:custGeom>
            <a:avLst/>
            <a:gdLst>
              <a:gd name="connsiteX0" fmla="*/ 0 w 3238500"/>
              <a:gd name="connsiteY0" fmla="*/ 0 h 4962525"/>
              <a:gd name="connsiteX1" fmla="*/ 314325 w 3238500"/>
              <a:gd name="connsiteY1" fmla="*/ 581025 h 4962525"/>
              <a:gd name="connsiteX2" fmla="*/ 1095375 w 3238500"/>
              <a:gd name="connsiteY2" fmla="*/ 971550 h 4962525"/>
              <a:gd name="connsiteX3" fmla="*/ 1447800 w 3238500"/>
              <a:gd name="connsiteY3" fmla="*/ 1343025 h 4962525"/>
              <a:gd name="connsiteX4" fmla="*/ 1885950 w 3238500"/>
              <a:gd name="connsiteY4" fmla="*/ 2219325 h 4962525"/>
              <a:gd name="connsiteX5" fmla="*/ 2124075 w 3238500"/>
              <a:gd name="connsiteY5" fmla="*/ 2933700 h 4962525"/>
              <a:gd name="connsiteX6" fmla="*/ 2190750 w 3238500"/>
              <a:gd name="connsiteY6" fmla="*/ 3429000 h 4962525"/>
              <a:gd name="connsiteX7" fmla="*/ 2257425 w 3238500"/>
              <a:gd name="connsiteY7" fmla="*/ 3771900 h 4962525"/>
              <a:gd name="connsiteX8" fmla="*/ 2552700 w 3238500"/>
              <a:gd name="connsiteY8" fmla="*/ 4238625 h 4962525"/>
              <a:gd name="connsiteX9" fmla="*/ 2895600 w 3238500"/>
              <a:gd name="connsiteY9" fmla="*/ 4695825 h 4962525"/>
              <a:gd name="connsiteX10" fmla="*/ 3238500 w 3238500"/>
              <a:gd name="connsiteY10" fmla="*/ 4962525 h 4962525"/>
              <a:gd name="connsiteX11" fmla="*/ 3238500 w 3238500"/>
              <a:gd name="connsiteY11" fmla="*/ 4962525 h 49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8500" h="4962525">
                <a:moveTo>
                  <a:pt x="0" y="0"/>
                </a:moveTo>
                <a:cubicBezTo>
                  <a:pt x="65881" y="209550"/>
                  <a:pt x="131763" y="419100"/>
                  <a:pt x="314325" y="581025"/>
                </a:cubicBezTo>
                <a:cubicBezTo>
                  <a:pt x="496888" y="742950"/>
                  <a:pt x="906463" y="844550"/>
                  <a:pt x="1095375" y="971550"/>
                </a:cubicBezTo>
                <a:cubicBezTo>
                  <a:pt x="1284287" y="1098550"/>
                  <a:pt x="1316038" y="1135063"/>
                  <a:pt x="1447800" y="1343025"/>
                </a:cubicBezTo>
                <a:cubicBezTo>
                  <a:pt x="1579562" y="1550987"/>
                  <a:pt x="1773238" y="1954213"/>
                  <a:pt x="1885950" y="2219325"/>
                </a:cubicBezTo>
                <a:cubicBezTo>
                  <a:pt x="1998662" y="2484437"/>
                  <a:pt x="2073275" y="2732088"/>
                  <a:pt x="2124075" y="2933700"/>
                </a:cubicBezTo>
                <a:cubicBezTo>
                  <a:pt x="2174875" y="3135312"/>
                  <a:pt x="2168525" y="3289300"/>
                  <a:pt x="2190750" y="3429000"/>
                </a:cubicBezTo>
                <a:cubicBezTo>
                  <a:pt x="2212975" y="3568700"/>
                  <a:pt x="2197100" y="3636963"/>
                  <a:pt x="2257425" y="3771900"/>
                </a:cubicBezTo>
                <a:cubicBezTo>
                  <a:pt x="2317750" y="3906838"/>
                  <a:pt x="2446338" y="4084638"/>
                  <a:pt x="2552700" y="4238625"/>
                </a:cubicBezTo>
                <a:cubicBezTo>
                  <a:pt x="2659063" y="4392613"/>
                  <a:pt x="2781300" y="4575175"/>
                  <a:pt x="2895600" y="4695825"/>
                </a:cubicBezTo>
                <a:cubicBezTo>
                  <a:pt x="3009900" y="4816475"/>
                  <a:pt x="3238500" y="4962525"/>
                  <a:pt x="3238500" y="4962525"/>
                </a:cubicBezTo>
                <a:lnTo>
                  <a:pt x="3238500" y="496252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" idx="1"/>
            <a:endCxn id="2" idx="3"/>
          </p:cNvCxnSpPr>
          <p:nvPr/>
        </p:nvCxnSpPr>
        <p:spPr>
          <a:xfrm>
            <a:off x="914400" y="3733800"/>
            <a:ext cx="7315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200" y="2438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 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251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 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4648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 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4419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  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3413319">
            <a:off x="3990718" y="273492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4749164">
            <a:off x="48006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3108567">
            <a:off x="5004403" y="5239623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228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Non-navigable Stream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33600" y="1828800"/>
            <a:ext cx="4964112" cy="4054474"/>
          </a:xfrm>
          <a:custGeom>
            <a:avLst/>
            <a:gdLst>
              <a:gd name="connsiteX0" fmla="*/ 1943100 w 4964112"/>
              <a:gd name="connsiteY0" fmla="*/ 39687 h 4054474"/>
              <a:gd name="connsiteX1" fmla="*/ 666750 w 4964112"/>
              <a:gd name="connsiteY1" fmla="*/ 392112 h 4054474"/>
              <a:gd name="connsiteX2" fmla="*/ 95250 w 4964112"/>
              <a:gd name="connsiteY2" fmla="*/ 1497012 h 4054474"/>
              <a:gd name="connsiteX3" fmla="*/ 133350 w 4964112"/>
              <a:gd name="connsiteY3" fmla="*/ 2592387 h 4054474"/>
              <a:gd name="connsiteX4" fmla="*/ 895350 w 4964112"/>
              <a:gd name="connsiteY4" fmla="*/ 3630612 h 4054474"/>
              <a:gd name="connsiteX5" fmla="*/ 2647950 w 4964112"/>
              <a:gd name="connsiteY5" fmla="*/ 4040187 h 4054474"/>
              <a:gd name="connsiteX6" fmla="*/ 4343400 w 4964112"/>
              <a:gd name="connsiteY6" fmla="*/ 3716337 h 4054474"/>
              <a:gd name="connsiteX7" fmla="*/ 4962525 w 4964112"/>
              <a:gd name="connsiteY7" fmla="*/ 2154237 h 4054474"/>
              <a:gd name="connsiteX8" fmla="*/ 4333875 w 4964112"/>
              <a:gd name="connsiteY8" fmla="*/ 763587 h 4054474"/>
              <a:gd name="connsiteX9" fmla="*/ 3048000 w 4964112"/>
              <a:gd name="connsiteY9" fmla="*/ 153987 h 4054474"/>
              <a:gd name="connsiteX10" fmla="*/ 1943100 w 4964112"/>
              <a:gd name="connsiteY10" fmla="*/ 39687 h 405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64112" h="4054474">
                <a:moveTo>
                  <a:pt x="1943100" y="39687"/>
                </a:moveTo>
                <a:cubicBezTo>
                  <a:pt x="1546225" y="79374"/>
                  <a:pt x="974725" y="149225"/>
                  <a:pt x="666750" y="392112"/>
                </a:cubicBezTo>
                <a:cubicBezTo>
                  <a:pt x="358775" y="634999"/>
                  <a:pt x="184150" y="1130299"/>
                  <a:pt x="95250" y="1497012"/>
                </a:cubicBezTo>
                <a:cubicBezTo>
                  <a:pt x="6350" y="1863725"/>
                  <a:pt x="0" y="2236787"/>
                  <a:pt x="133350" y="2592387"/>
                </a:cubicBezTo>
                <a:cubicBezTo>
                  <a:pt x="266700" y="2947987"/>
                  <a:pt x="476250" y="3389312"/>
                  <a:pt x="895350" y="3630612"/>
                </a:cubicBezTo>
                <a:cubicBezTo>
                  <a:pt x="1314450" y="3871912"/>
                  <a:pt x="2073275" y="4025900"/>
                  <a:pt x="2647950" y="4040187"/>
                </a:cubicBezTo>
                <a:cubicBezTo>
                  <a:pt x="3222625" y="4054474"/>
                  <a:pt x="3957638" y="4030662"/>
                  <a:pt x="4343400" y="3716337"/>
                </a:cubicBezTo>
                <a:cubicBezTo>
                  <a:pt x="4729163" y="3402012"/>
                  <a:pt x="4964112" y="2646362"/>
                  <a:pt x="4962525" y="2154237"/>
                </a:cubicBezTo>
                <a:cubicBezTo>
                  <a:pt x="4960938" y="1662112"/>
                  <a:pt x="4652962" y="1096962"/>
                  <a:pt x="4333875" y="763587"/>
                </a:cubicBezTo>
                <a:cubicBezTo>
                  <a:pt x="4014788" y="430212"/>
                  <a:pt x="3449638" y="274637"/>
                  <a:pt x="3048000" y="153987"/>
                </a:cubicBezTo>
                <a:cubicBezTo>
                  <a:pt x="2646363" y="33337"/>
                  <a:pt x="2339975" y="0"/>
                  <a:pt x="1943100" y="39687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019550" y="1106488"/>
            <a:ext cx="38100" cy="7810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9"/>
          </p:cNvCxnSpPr>
          <p:nvPr/>
        </p:nvCxnSpPr>
        <p:spPr>
          <a:xfrm flipV="1">
            <a:off x="5181600" y="1163637"/>
            <a:ext cx="609600" cy="8191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" idx="8"/>
          </p:cNvCxnSpPr>
          <p:nvPr/>
        </p:nvCxnSpPr>
        <p:spPr>
          <a:xfrm flipV="1">
            <a:off x="6467472" y="1868488"/>
            <a:ext cx="561978" cy="7238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" idx="7"/>
          </p:cNvCxnSpPr>
          <p:nvPr/>
        </p:nvCxnSpPr>
        <p:spPr>
          <a:xfrm>
            <a:off x="7096124" y="3983036"/>
            <a:ext cx="1000126" cy="190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9850" y="5564187"/>
            <a:ext cx="609600" cy="7239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5"/>
          </p:cNvCxnSpPr>
          <p:nvPr/>
        </p:nvCxnSpPr>
        <p:spPr>
          <a:xfrm flipH="1">
            <a:off x="4743450" y="5868986"/>
            <a:ext cx="38100" cy="6477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" idx="4"/>
          </p:cNvCxnSpPr>
          <p:nvPr/>
        </p:nvCxnSpPr>
        <p:spPr>
          <a:xfrm flipH="1">
            <a:off x="2590800" y="5459412"/>
            <a:ext cx="438150" cy="6000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524000" y="4440237"/>
            <a:ext cx="742950" cy="2476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" idx="2"/>
          </p:cNvCxnSpPr>
          <p:nvPr/>
        </p:nvCxnSpPr>
        <p:spPr>
          <a:xfrm flipH="1" flipV="1">
            <a:off x="1371600" y="3144837"/>
            <a:ext cx="857250" cy="1809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" idx="1"/>
          </p:cNvCxnSpPr>
          <p:nvPr/>
        </p:nvCxnSpPr>
        <p:spPr>
          <a:xfrm flipH="1" flipV="1">
            <a:off x="2076450" y="1411289"/>
            <a:ext cx="723900" cy="8096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" idx="0"/>
          </p:cNvCxnSpPr>
          <p:nvPr/>
        </p:nvCxnSpPr>
        <p:spPr>
          <a:xfrm>
            <a:off x="4076700" y="1868487"/>
            <a:ext cx="430259" cy="21033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9"/>
          </p:cNvCxnSpPr>
          <p:nvPr/>
        </p:nvCxnSpPr>
        <p:spPr>
          <a:xfrm flipH="1">
            <a:off x="4506959" y="1982787"/>
            <a:ext cx="674641" cy="19890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" idx="8"/>
          </p:cNvCxnSpPr>
          <p:nvPr/>
        </p:nvCxnSpPr>
        <p:spPr>
          <a:xfrm flipH="1">
            <a:off x="4495800" y="2592387"/>
            <a:ext cx="1971672" cy="13906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" idx="7"/>
          </p:cNvCxnSpPr>
          <p:nvPr/>
        </p:nvCxnSpPr>
        <p:spPr>
          <a:xfrm flipH="1">
            <a:off x="4495800" y="3983036"/>
            <a:ext cx="2600324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" idx="6"/>
          </p:cNvCxnSpPr>
          <p:nvPr/>
        </p:nvCxnSpPr>
        <p:spPr>
          <a:xfrm flipH="1" flipV="1">
            <a:off x="4495800" y="3983037"/>
            <a:ext cx="1981200" cy="156209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" idx="5"/>
          </p:cNvCxnSpPr>
          <p:nvPr/>
        </p:nvCxnSpPr>
        <p:spPr>
          <a:xfrm flipH="1" flipV="1">
            <a:off x="4495800" y="3983037"/>
            <a:ext cx="285750" cy="18859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" idx="4"/>
          </p:cNvCxnSpPr>
          <p:nvPr/>
        </p:nvCxnSpPr>
        <p:spPr>
          <a:xfrm flipV="1">
            <a:off x="3028950" y="3983037"/>
            <a:ext cx="1466850" cy="14763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" idx="3"/>
          </p:cNvCxnSpPr>
          <p:nvPr/>
        </p:nvCxnSpPr>
        <p:spPr>
          <a:xfrm flipV="1">
            <a:off x="2266950" y="3983037"/>
            <a:ext cx="2228850" cy="4381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" idx="2"/>
          </p:cNvCxnSpPr>
          <p:nvPr/>
        </p:nvCxnSpPr>
        <p:spPr>
          <a:xfrm>
            <a:off x="2228850" y="3325812"/>
            <a:ext cx="2343150" cy="6572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" idx="1"/>
          </p:cNvCxnSpPr>
          <p:nvPr/>
        </p:nvCxnSpPr>
        <p:spPr>
          <a:xfrm>
            <a:off x="2800350" y="2220912"/>
            <a:ext cx="1695450" cy="17621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20973750">
            <a:off x="2999377" y="1596773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 rot="408968">
            <a:off x="4362894" y="148719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 rot="1146275">
            <a:off x="5369259" y="1815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419600" y="91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943600" y="152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0866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162800" y="47244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257800" y="6172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352800" y="594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9050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447800" y="3733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676400" y="24384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819400" y="1295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2400" y="152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Non-navigable Lake  (Pie Method)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600200" y="2743200"/>
            <a:ext cx="6038850" cy="1727200"/>
          </a:xfrm>
          <a:custGeom>
            <a:avLst/>
            <a:gdLst>
              <a:gd name="connsiteX0" fmla="*/ 1639887 w 6038850"/>
              <a:gd name="connsiteY0" fmla="*/ 61912 h 1727200"/>
              <a:gd name="connsiteX1" fmla="*/ 763587 w 6038850"/>
              <a:gd name="connsiteY1" fmla="*/ 33337 h 1727200"/>
              <a:gd name="connsiteX2" fmla="*/ 220662 w 6038850"/>
              <a:gd name="connsiteY2" fmla="*/ 261937 h 1727200"/>
              <a:gd name="connsiteX3" fmla="*/ 1587 w 6038850"/>
              <a:gd name="connsiteY3" fmla="*/ 795337 h 1727200"/>
              <a:gd name="connsiteX4" fmla="*/ 211137 w 6038850"/>
              <a:gd name="connsiteY4" fmla="*/ 1319212 h 1727200"/>
              <a:gd name="connsiteX5" fmla="*/ 973137 w 6038850"/>
              <a:gd name="connsiteY5" fmla="*/ 1547812 h 1727200"/>
              <a:gd name="connsiteX6" fmla="*/ 3754437 w 6038850"/>
              <a:gd name="connsiteY6" fmla="*/ 1719262 h 1727200"/>
              <a:gd name="connsiteX7" fmla="*/ 5468937 w 6038850"/>
              <a:gd name="connsiteY7" fmla="*/ 1595437 h 1727200"/>
              <a:gd name="connsiteX8" fmla="*/ 5907087 w 6038850"/>
              <a:gd name="connsiteY8" fmla="*/ 1119187 h 1727200"/>
              <a:gd name="connsiteX9" fmla="*/ 5907087 w 6038850"/>
              <a:gd name="connsiteY9" fmla="*/ 528637 h 1727200"/>
              <a:gd name="connsiteX10" fmla="*/ 5116512 w 6038850"/>
              <a:gd name="connsiteY10" fmla="*/ 204787 h 1727200"/>
              <a:gd name="connsiteX11" fmla="*/ 3954462 w 6038850"/>
              <a:gd name="connsiteY11" fmla="*/ 166687 h 1727200"/>
              <a:gd name="connsiteX12" fmla="*/ 2630487 w 6038850"/>
              <a:gd name="connsiteY12" fmla="*/ 138112 h 1727200"/>
              <a:gd name="connsiteX13" fmla="*/ 1639887 w 6038850"/>
              <a:gd name="connsiteY13" fmla="*/ 61912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38850" h="1727200">
                <a:moveTo>
                  <a:pt x="1639887" y="61912"/>
                </a:moveTo>
                <a:cubicBezTo>
                  <a:pt x="1328737" y="44450"/>
                  <a:pt x="1000125" y="0"/>
                  <a:pt x="763587" y="33337"/>
                </a:cubicBezTo>
                <a:cubicBezTo>
                  <a:pt x="527050" y="66675"/>
                  <a:pt x="347662" y="134937"/>
                  <a:pt x="220662" y="261937"/>
                </a:cubicBezTo>
                <a:cubicBezTo>
                  <a:pt x="93662" y="388937"/>
                  <a:pt x="3174" y="619125"/>
                  <a:pt x="1587" y="795337"/>
                </a:cubicBezTo>
                <a:cubicBezTo>
                  <a:pt x="0" y="971549"/>
                  <a:pt x="49212" y="1193800"/>
                  <a:pt x="211137" y="1319212"/>
                </a:cubicBezTo>
                <a:cubicBezTo>
                  <a:pt x="373062" y="1444624"/>
                  <a:pt x="382587" y="1481137"/>
                  <a:pt x="973137" y="1547812"/>
                </a:cubicBezTo>
                <a:cubicBezTo>
                  <a:pt x="1563687" y="1614487"/>
                  <a:pt x="3005137" y="1711325"/>
                  <a:pt x="3754437" y="1719262"/>
                </a:cubicBezTo>
                <a:cubicBezTo>
                  <a:pt x="4503737" y="1727200"/>
                  <a:pt x="5110162" y="1695449"/>
                  <a:pt x="5468937" y="1595437"/>
                </a:cubicBezTo>
                <a:cubicBezTo>
                  <a:pt x="5827712" y="1495425"/>
                  <a:pt x="5834062" y="1296987"/>
                  <a:pt x="5907087" y="1119187"/>
                </a:cubicBezTo>
                <a:cubicBezTo>
                  <a:pt x="5980112" y="941387"/>
                  <a:pt x="6038850" y="681037"/>
                  <a:pt x="5907087" y="528637"/>
                </a:cubicBezTo>
                <a:cubicBezTo>
                  <a:pt x="5775325" y="376237"/>
                  <a:pt x="5441950" y="265112"/>
                  <a:pt x="5116512" y="204787"/>
                </a:cubicBezTo>
                <a:cubicBezTo>
                  <a:pt x="4791075" y="144462"/>
                  <a:pt x="3954462" y="166687"/>
                  <a:pt x="3954462" y="166687"/>
                </a:cubicBezTo>
                <a:lnTo>
                  <a:pt x="2630487" y="138112"/>
                </a:lnTo>
                <a:cubicBezTo>
                  <a:pt x="2241550" y="120650"/>
                  <a:pt x="1951037" y="79374"/>
                  <a:pt x="1639887" y="61912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4" name="Straight Connector 3"/>
          <p:cNvCxnSpPr/>
          <p:nvPr/>
        </p:nvCxnSpPr>
        <p:spPr>
          <a:xfrm>
            <a:off x="2325687" y="3557587"/>
            <a:ext cx="4419600" cy="152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296985" y="1881187"/>
            <a:ext cx="590550" cy="1123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4"/>
          </p:cNvCxnSpPr>
          <p:nvPr/>
        </p:nvCxnSpPr>
        <p:spPr>
          <a:xfrm flipH="1">
            <a:off x="1230312" y="4062412"/>
            <a:ext cx="581025" cy="638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97712" y="2414587"/>
            <a:ext cx="304800" cy="60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26312" y="4167187"/>
            <a:ext cx="5334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" idx="6"/>
          </p:cNvCxnSpPr>
          <p:nvPr/>
        </p:nvCxnSpPr>
        <p:spPr>
          <a:xfrm flipH="1">
            <a:off x="5345112" y="4462462"/>
            <a:ext cx="9525" cy="923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" idx="2"/>
          </p:cNvCxnSpPr>
          <p:nvPr/>
        </p:nvCxnSpPr>
        <p:spPr>
          <a:xfrm flipH="1" flipV="1">
            <a:off x="1820862" y="3005137"/>
            <a:ext cx="552450" cy="55245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" idx="4"/>
          </p:cNvCxnSpPr>
          <p:nvPr/>
        </p:nvCxnSpPr>
        <p:spPr>
          <a:xfrm flipH="1">
            <a:off x="1811337" y="3557587"/>
            <a:ext cx="561975" cy="50482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601912" y="3557587"/>
            <a:ext cx="28575" cy="73342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" idx="11"/>
          </p:cNvCxnSpPr>
          <p:nvPr/>
        </p:nvCxnSpPr>
        <p:spPr>
          <a:xfrm>
            <a:off x="5554663" y="2909887"/>
            <a:ext cx="38098" cy="7620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" idx="6"/>
          </p:cNvCxnSpPr>
          <p:nvPr/>
        </p:nvCxnSpPr>
        <p:spPr>
          <a:xfrm flipH="1" flipV="1">
            <a:off x="5345112" y="3633787"/>
            <a:ext cx="9525" cy="82867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792912" y="3709987"/>
            <a:ext cx="533400" cy="4572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792912" y="3024187"/>
            <a:ext cx="304800" cy="6858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" idx="0"/>
          </p:cNvCxnSpPr>
          <p:nvPr/>
        </p:nvCxnSpPr>
        <p:spPr>
          <a:xfrm flipH="1">
            <a:off x="3211512" y="2805112"/>
            <a:ext cx="28576" cy="74295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" idx="0"/>
          </p:cNvCxnSpPr>
          <p:nvPr/>
        </p:nvCxnSpPr>
        <p:spPr>
          <a:xfrm flipH="1" flipV="1">
            <a:off x="3135312" y="1728787"/>
            <a:ext cx="104776" cy="10763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" idx="11"/>
          </p:cNvCxnSpPr>
          <p:nvPr/>
        </p:nvCxnSpPr>
        <p:spPr>
          <a:xfrm flipV="1">
            <a:off x="5554663" y="1957387"/>
            <a:ext cx="171449" cy="952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" idx="5"/>
          </p:cNvCxnSpPr>
          <p:nvPr/>
        </p:nvCxnSpPr>
        <p:spPr>
          <a:xfrm>
            <a:off x="2573337" y="4291012"/>
            <a:ext cx="28575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973512" y="3100387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LAKE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211512" y="3786187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NON  NAVIGABLE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144712" y="203358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278312" y="188118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878512" y="218598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7707312" y="317658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954712" y="485298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668712" y="4929187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611312" y="470058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925512" y="332898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440112" y="249078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MEAN HIGH WATER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564312" y="4852987"/>
            <a:ext cx="181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PIE  METHOD (TYP)</a:t>
            </a:r>
            <a:endParaRPr lang="en-US" b="1" dirty="0"/>
          </a:p>
        </p:txBody>
      </p:sp>
      <p:sp>
        <p:nvSpPr>
          <p:cNvPr id="64" name="Freeform 63"/>
          <p:cNvSpPr/>
          <p:nvPr/>
        </p:nvSpPr>
        <p:spPr>
          <a:xfrm>
            <a:off x="6397625" y="3929062"/>
            <a:ext cx="642937" cy="1219200"/>
          </a:xfrm>
          <a:custGeom>
            <a:avLst/>
            <a:gdLst>
              <a:gd name="connsiteX0" fmla="*/ 252412 w 642937"/>
              <a:gd name="connsiteY0" fmla="*/ 1219200 h 1219200"/>
              <a:gd name="connsiteX1" fmla="*/ 90487 w 642937"/>
              <a:gd name="connsiteY1" fmla="*/ 1200150 h 1219200"/>
              <a:gd name="connsiteX2" fmla="*/ 23812 w 642937"/>
              <a:gd name="connsiteY2" fmla="*/ 1104900 h 1219200"/>
              <a:gd name="connsiteX3" fmla="*/ 14287 w 642937"/>
              <a:gd name="connsiteY3" fmla="*/ 952500 h 1219200"/>
              <a:gd name="connsiteX4" fmla="*/ 109537 w 642937"/>
              <a:gd name="connsiteY4" fmla="*/ 790575 h 1219200"/>
              <a:gd name="connsiteX5" fmla="*/ 642937 w 642937"/>
              <a:gd name="connsiteY5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937" h="1219200">
                <a:moveTo>
                  <a:pt x="252412" y="1219200"/>
                </a:moveTo>
                <a:cubicBezTo>
                  <a:pt x="190499" y="1219200"/>
                  <a:pt x="128587" y="1219200"/>
                  <a:pt x="90487" y="1200150"/>
                </a:cubicBezTo>
                <a:cubicBezTo>
                  <a:pt x="52387" y="1181100"/>
                  <a:pt x="36512" y="1146175"/>
                  <a:pt x="23812" y="1104900"/>
                </a:cubicBezTo>
                <a:cubicBezTo>
                  <a:pt x="11112" y="1063625"/>
                  <a:pt x="0" y="1004887"/>
                  <a:pt x="14287" y="952500"/>
                </a:cubicBezTo>
                <a:cubicBezTo>
                  <a:pt x="28574" y="900113"/>
                  <a:pt x="4762" y="949325"/>
                  <a:pt x="109537" y="790575"/>
                </a:cubicBezTo>
                <a:cubicBezTo>
                  <a:pt x="214312" y="631825"/>
                  <a:pt x="428624" y="315912"/>
                  <a:pt x="642937" y="0"/>
                </a:cubicBezTo>
              </a:path>
            </a:pathLst>
          </a:cu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5" name="TextBox 64"/>
          <p:cNvSpPr txBox="1"/>
          <p:nvPr/>
        </p:nvSpPr>
        <p:spPr>
          <a:xfrm>
            <a:off x="152400" y="228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Non-navigable Lake  (Long Lake Method)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Additional Definitions: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35394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Beds </a:t>
            </a:r>
            <a:r>
              <a:rPr lang="en-US" sz="3200" b="1" dirty="0" smtClean="0"/>
              <a:t>- That area where the action of the water is so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usual and long continued in ordinary years to mark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upon the soil a character distinct from the bank with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respect to the vegetation and the nature of the soil.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906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Bank</a:t>
            </a:r>
            <a:r>
              <a:rPr lang="en-US" sz="3200" b="1" dirty="0" smtClean="0"/>
              <a:t> – Usually that elevation along a river or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lake that equates to the line of ordinary high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water or the line of vegetation.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Ordinary High Water</a:t>
            </a:r>
            <a:r>
              <a:rPr lang="en-US" sz="3200" b="1" dirty="0" smtClean="0"/>
              <a:t> – The line where vegetation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ceases, or the line of ordinary high water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(sometimes called the high water mark, or mean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high water).  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*This should not be confused with high waters due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to flood stage.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Thalweg</a:t>
            </a:r>
            <a:r>
              <a:rPr lang="en-US" sz="3200" b="1" dirty="0" smtClean="0"/>
              <a:t> – The deepest way or valley of a river bed. 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Also referred to as the main channel.</a:t>
            </a:r>
          </a:p>
          <a:p>
            <a:endParaRPr lang="en-US" sz="3200" b="1" i="1" dirty="0" smtClean="0">
              <a:solidFill>
                <a:srgbClr val="FF0000"/>
              </a:solidFill>
            </a:endParaRPr>
          </a:p>
          <a:p>
            <a:endParaRPr lang="en-US" sz="3200" b="1" i="1" dirty="0" smtClean="0">
              <a:solidFill>
                <a:srgbClr val="FF0000"/>
              </a:solidFill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Thread of the Stream</a:t>
            </a:r>
            <a:r>
              <a:rPr lang="en-US" sz="3200" b="1" dirty="0" smtClean="0"/>
              <a:t> – A line equidistant between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the lines of ordinary high water.  It’s irrespective of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the thalweg line, which may be closer to one bank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that the other.</a:t>
            </a:r>
            <a:endParaRPr lang="en-US" sz="32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857375" y="2105025"/>
            <a:ext cx="5734050" cy="1790700"/>
          </a:xfrm>
          <a:custGeom>
            <a:avLst/>
            <a:gdLst>
              <a:gd name="connsiteX0" fmla="*/ 0 w 5734050"/>
              <a:gd name="connsiteY0" fmla="*/ 0 h 1790700"/>
              <a:gd name="connsiteX1" fmla="*/ 1314450 w 5734050"/>
              <a:gd name="connsiteY1" fmla="*/ 142875 h 1790700"/>
              <a:gd name="connsiteX2" fmla="*/ 2286000 w 5734050"/>
              <a:gd name="connsiteY2" fmla="*/ 628650 h 1790700"/>
              <a:gd name="connsiteX3" fmla="*/ 2886075 w 5734050"/>
              <a:gd name="connsiteY3" fmla="*/ 1257300 h 1790700"/>
              <a:gd name="connsiteX4" fmla="*/ 3514725 w 5734050"/>
              <a:gd name="connsiteY4" fmla="*/ 1571625 h 1790700"/>
              <a:gd name="connsiteX5" fmla="*/ 4762500 w 5734050"/>
              <a:gd name="connsiteY5" fmla="*/ 1743075 h 1790700"/>
              <a:gd name="connsiteX6" fmla="*/ 5734050 w 5734050"/>
              <a:gd name="connsiteY6" fmla="*/ 173355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4050" h="1790700">
                <a:moveTo>
                  <a:pt x="0" y="0"/>
                </a:moveTo>
                <a:cubicBezTo>
                  <a:pt x="466725" y="19050"/>
                  <a:pt x="933450" y="38100"/>
                  <a:pt x="1314450" y="142875"/>
                </a:cubicBezTo>
                <a:cubicBezTo>
                  <a:pt x="1695450" y="247650"/>
                  <a:pt x="2024063" y="442913"/>
                  <a:pt x="2286000" y="628650"/>
                </a:cubicBezTo>
                <a:cubicBezTo>
                  <a:pt x="2547938" y="814388"/>
                  <a:pt x="2681288" y="1100138"/>
                  <a:pt x="2886075" y="1257300"/>
                </a:cubicBezTo>
                <a:cubicBezTo>
                  <a:pt x="3090862" y="1414462"/>
                  <a:pt x="3201987" y="1490662"/>
                  <a:pt x="3514725" y="1571625"/>
                </a:cubicBezTo>
                <a:cubicBezTo>
                  <a:pt x="3827463" y="1652588"/>
                  <a:pt x="4392613" y="1716088"/>
                  <a:pt x="4762500" y="1743075"/>
                </a:cubicBezTo>
                <a:cubicBezTo>
                  <a:pt x="5132387" y="1770062"/>
                  <a:pt x="5632450" y="1790700"/>
                  <a:pt x="5734050" y="173355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476375" y="3019425"/>
            <a:ext cx="5734050" cy="1790700"/>
          </a:xfrm>
          <a:custGeom>
            <a:avLst/>
            <a:gdLst>
              <a:gd name="connsiteX0" fmla="*/ 0 w 5734050"/>
              <a:gd name="connsiteY0" fmla="*/ 0 h 1790700"/>
              <a:gd name="connsiteX1" fmla="*/ 1314450 w 5734050"/>
              <a:gd name="connsiteY1" fmla="*/ 142875 h 1790700"/>
              <a:gd name="connsiteX2" fmla="*/ 2286000 w 5734050"/>
              <a:gd name="connsiteY2" fmla="*/ 628650 h 1790700"/>
              <a:gd name="connsiteX3" fmla="*/ 2886075 w 5734050"/>
              <a:gd name="connsiteY3" fmla="*/ 1257300 h 1790700"/>
              <a:gd name="connsiteX4" fmla="*/ 3514725 w 5734050"/>
              <a:gd name="connsiteY4" fmla="*/ 1571625 h 1790700"/>
              <a:gd name="connsiteX5" fmla="*/ 4762500 w 5734050"/>
              <a:gd name="connsiteY5" fmla="*/ 1743075 h 1790700"/>
              <a:gd name="connsiteX6" fmla="*/ 5734050 w 5734050"/>
              <a:gd name="connsiteY6" fmla="*/ 173355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4050" h="1790700">
                <a:moveTo>
                  <a:pt x="0" y="0"/>
                </a:moveTo>
                <a:cubicBezTo>
                  <a:pt x="466725" y="19050"/>
                  <a:pt x="933450" y="38100"/>
                  <a:pt x="1314450" y="142875"/>
                </a:cubicBezTo>
                <a:cubicBezTo>
                  <a:pt x="1695450" y="247650"/>
                  <a:pt x="2024063" y="442913"/>
                  <a:pt x="2286000" y="628650"/>
                </a:cubicBezTo>
                <a:cubicBezTo>
                  <a:pt x="2547938" y="814388"/>
                  <a:pt x="2681288" y="1100138"/>
                  <a:pt x="2886075" y="1257300"/>
                </a:cubicBezTo>
                <a:cubicBezTo>
                  <a:pt x="3090862" y="1414462"/>
                  <a:pt x="3201987" y="1490662"/>
                  <a:pt x="3514725" y="1571625"/>
                </a:cubicBezTo>
                <a:cubicBezTo>
                  <a:pt x="3827463" y="1652588"/>
                  <a:pt x="4392613" y="1716088"/>
                  <a:pt x="4762500" y="1743075"/>
                </a:cubicBezTo>
                <a:cubicBezTo>
                  <a:pt x="5132387" y="1770062"/>
                  <a:pt x="5632450" y="1790700"/>
                  <a:pt x="5734050" y="1733550"/>
                </a:cubicBezTo>
              </a:path>
            </a:pathLst>
          </a:custGeom>
          <a:ln w="1905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19200" y="3886200"/>
            <a:ext cx="5734050" cy="1790700"/>
          </a:xfrm>
          <a:custGeom>
            <a:avLst/>
            <a:gdLst>
              <a:gd name="connsiteX0" fmla="*/ 0 w 5734050"/>
              <a:gd name="connsiteY0" fmla="*/ 0 h 1790700"/>
              <a:gd name="connsiteX1" fmla="*/ 1314450 w 5734050"/>
              <a:gd name="connsiteY1" fmla="*/ 142875 h 1790700"/>
              <a:gd name="connsiteX2" fmla="*/ 2286000 w 5734050"/>
              <a:gd name="connsiteY2" fmla="*/ 628650 h 1790700"/>
              <a:gd name="connsiteX3" fmla="*/ 2886075 w 5734050"/>
              <a:gd name="connsiteY3" fmla="*/ 1257300 h 1790700"/>
              <a:gd name="connsiteX4" fmla="*/ 3514725 w 5734050"/>
              <a:gd name="connsiteY4" fmla="*/ 1571625 h 1790700"/>
              <a:gd name="connsiteX5" fmla="*/ 4762500 w 5734050"/>
              <a:gd name="connsiteY5" fmla="*/ 1743075 h 1790700"/>
              <a:gd name="connsiteX6" fmla="*/ 5734050 w 5734050"/>
              <a:gd name="connsiteY6" fmla="*/ 173355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4050" h="1790700">
                <a:moveTo>
                  <a:pt x="0" y="0"/>
                </a:moveTo>
                <a:cubicBezTo>
                  <a:pt x="466725" y="19050"/>
                  <a:pt x="933450" y="38100"/>
                  <a:pt x="1314450" y="142875"/>
                </a:cubicBezTo>
                <a:cubicBezTo>
                  <a:pt x="1695450" y="247650"/>
                  <a:pt x="2024063" y="442913"/>
                  <a:pt x="2286000" y="628650"/>
                </a:cubicBezTo>
                <a:cubicBezTo>
                  <a:pt x="2547938" y="814388"/>
                  <a:pt x="2681288" y="1100138"/>
                  <a:pt x="2886075" y="1257300"/>
                </a:cubicBezTo>
                <a:cubicBezTo>
                  <a:pt x="3090862" y="1414462"/>
                  <a:pt x="3201987" y="1490662"/>
                  <a:pt x="3514725" y="1571625"/>
                </a:cubicBezTo>
                <a:cubicBezTo>
                  <a:pt x="3827463" y="1652588"/>
                  <a:pt x="4392613" y="1716088"/>
                  <a:pt x="4762500" y="1743075"/>
                </a:cubicBezTo>
                <a:cubicBezTo>
                  <a:pt x="5132387" y="1770062"/>
                  <a:pt x="5632450" y="1790700"/>
                  <a:pt x="5734050" y="173355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638300" y="2609850"/>
            <a:ext cx="5400675" cy="2559050"/>
          </a:xfrm>
          <a:custGeom>
            <a:avLst/>
            <a:gdLst>
              <a:gd name="connsiteX0" fmla="*/ 0 w 5400675"/>
              <a:gd name="connsiteY0" fmla="*/ 0 h 2559050"/>
              <a:gd name="connsiteX1" fmla="*/ 981075 w 5400675"/>
              <a:gd name="connsiteY1" fmla="*/ 114300 h 2559050"/>
              <a:gd name="connsiteX2" fmla="*/ 1352550 w 5400675"/>
              <a:gd name="connsiteY2" fmla="*/ 428625 h 2559050"/>
              <a:gd name="connsiteX3" fmla="*/ 1628775 w 5400675"/>
              <a:gd name="connsiteY3" fmla="*/ 1143000 h 2559050"/>
              <a:gd name="connsiteX4" fmla="*/ 2133600 w 5400675"/>
              <a:gd name="connsiteY4" fmla="*/ 1724025 h 2559050"/>
              <a:gd name="connsiteX5" fmla="*/ 2590800 w 5400675"/>
              <a:gd name="connsiteY5" fmla="*/ 2219325 h 2559050"/>
              <a:gd name="connsiteX6" fmla="*/ 3286125 w 5400675"/>
              <a:gd name="connsiteY6" fmla="*/ 2524125 h 2559050"/>
              <a:gd name="connsiteX7" fmla="*/ 4019550 w 5400675"/>
              <a:gd name="connsiteY7" fmla="*/ 2428875 h 2559050"/>
              <a:gd name="connsiteX8" fmla="*/ 4695825 w 5400675"/>
              <a:gd name="connsiteY8" fmla="*/ 1924050 h 2559050"/>
              <a:gd name="connsiteX9" fmla="*/ 5400675 w 5400675"/>
              <a:gd name="connsiteY9" fmla="*/ 18097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0675" h="2559050">
                <a:moveTo>
                  <a:pt x="0" y="0"/>
                </a:moveTo>
                <a:cubicBezTo>
                  <a:pt x="377825" y="21431"/>
                  <a:pt x="755650" y="42863"/>
                  <a:pt x="981075" y="114300"/>
                </a:cubicBezTo>
                <a:cubicBezTo>
                  <a:pt x="1206500" y="185737"/>
                  <a:pt x="1244600" y="257175"/>
                  <a:pt x="1352550" y="428625"/>
                </a:cubicBezTo>
                <a:cubicBezTo>
                  <a:pt x="1460500" y="600075"/>
                  <a:pt x="1498600" y="927100"/>
                  <a:pt x="1628775" y="1143000"/>
                </a:cubicBezTo>
                <a:cubicBezTo>
                  <a:pt x="1758950" y="1358900"/>
                  <a:pt x="1973263" y="1544638"/>
                  <a:pt x="2133600" y="1724025"/>
                </a:cubicBezTo>
                <a:cubicBezTo>
                  <a:pt x="2293937" y="1903412"/>
                  <a:pt x="2398712" y="2085975"/>
                  <a:pt x="2590800" y="2219325"/>
                </a:cubicBezTo>
                <a:cubicBezTo>
                  <a:pt x="2782888" y="2352675"/>
                  <a:pt x="3048000" y="2489200"/>
                  <a:pt x="3286125" y="2524125"/>
                </a:cubicBezTo>
                <a:cubicBezTo>
                  <a:pt x="3524250" y="2559050"/>
                  <a:pt x="3784600" y="2528888"/>
                  <a:pt x="4019550" y="2428875"/>
                </a:cubicBezTo>
                <a:cubicBezTo>
                  <a:pt x="4254500" y="2328863"/>
                  <a:pt x="4465638" y="2027237"/>
                  <a:pt x="4695825" y="1924050"/>
                </a:cubicBezTo>
                <a:cubicBezTo>
                  <a:pt x="4926012" y="1820863"/>
                  <a:pt x="5163343" y="1815306"/>
                  <a:pt x="5400675" y="1809750"/>
                </a:cubicBezTo>
              </a:path>
            </a:pathLst>
          </a:cu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95775" y="195262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River bank (ordinary high water)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2575" y="2943225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Thread of the Stream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85975" y="477202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Thalweg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5" idx="4"/>
          </p:cNvCxnSpPr>
          <p:nvPr/>
        </p:nvCxnSpPr>
        <p:spPr>
          <a:xfrm flipV="1">
            <a:off x="3076575" y="4333875"/>
            <a:ext cx="695326" cy="5905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4600575" y="3133725"/>
            <a:ext cx="762000" cy="1257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</p:cNvCxnSpPr>
          <p:nvPr/>
        </p:nvCxnSpPr>
        <p:spPr>
          <a:xfrm flipH="1">
            <a:off x="3990975" y="2137291"/>
            <a:ext cx="304800" cy="4249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228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Location of Thalweg with Thread of Stream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Plan View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Where patents were issued by the United States </a:t>
            </a:r>
          </a:p>
          <a:p>
            <a:endParaRPr lang="en-US" sz="3200" b="1" dirty="0"/>
          </a:p>
          <a:p>
            <a:r>
              <a:rPr lang="en-US" sz="3200" b="1" dirty="0" smtClean="0"/>
              <a:t>after statehood, the boundary goes to the line of </a:t>
            </a:r>
          </a:p>
          <a:p>
            <a:endParaRPr lang="en-US" sz="3200" b="1" dirty="0"/>
          </a:p>
          <a:p>
            <a:r>
              <a:rPr lang="en-US" sz="3200" b="1" dirty="0" smtClean="0"/>
              <a:t>ordinary high tide (ordinary high water)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5052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 the case of a river a pre-statehood patent takes </a:t>
            </a:r>
          </a:p>
          <a:p>
            <a:endParaRPr lang="en-US" sz="3200" b="1" dirty="0"/>
          </a:p>
          <a:p>
            <a:r>
              <a:rPr lang="en-US" sz="3200" b="1" dirty="0" smtClean="0"/>
              <a:t>to the line of ordinary high water regardless of the </a:t>
            </a:r>
          </a:p>
          <a:p>
            <a:endParaRPr lang="en-US" sz="3200" b="1" dirty="0"/>
          </a:p>
          <a:p>
            <a:r>
              <a:rPr lang="en-US" sz="3200" b="1" dirty="0" smtClean="0"/>
              <a:t>meander line.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981200" y="2667000"/>
            <a:ext cx="5648325" cy="2522537"/>
          </a:xfrm>
          <a:custGeom>
            <a:avLst/>
            <a:gdLst>
              <a:gd name="connsiteX0" fmla="*/ 0 w 5648325"/>
              <a:gd name="connsiteY0" fmla="*/ 133350 h 2522537"/>
              <a:gd name="connsiteX1" fmla="*/ 638175 w 5648325"/>
              <a:gd name="connsiteY1" fmla="*/ 247650 h 2522537"/>
              <a:gd name="connsiteX2" fmla="*/ 962025 w 5648325"/>
              <a:gd name="connsiteY2" fmla="*/ 838200 h 2522537"/>
              <a:gd name="connsiteX3" fmla="*/ 1123950 w 5648325"/>
              <a:gd name="connsiteY3" fmla="*/ 1381125 h 2522537"/>
              <a:gd name="connsiteX4" fmla="*/ 1266825 w 5648325"/>
              <a:gd name="connsiteY4" fmla="*/ 2019300 h 2522537"/>
              <a:gd name="connsiteX5" fmla="*/ 1400175 w 5648325"/>
              <a:gd name="connsiteY5" fmla="*/ 2419350 h 2522537"/>
              <a:gd name="connsiteX6" fmla="*/ 1724025 w 5648325"/>
              <a:gd name="connsiteY6" fmla="*/ 2505075 h 2522537"/>
              <a:gd name="connsiteX7" fmla="*/ 2019300 w 5648325"/>
              <a:gd name="connsiteY7" fmla="*/ 2314575 h 2522537"/>
              <a:gd name="connsiteX8" fmla="*/ 2219325 w 5648325"/>
              <a:gd name="connsiteY8" fmla="*/ 2000250 h 2522537"/>
              <a:gd name="connsiteX9" fmla="*/ 2619375 w 5648325"/>
              <a:gd name="connsiteY9" fmla="*/ 1876425 h 2522537"/>
              <a:gd name="connsiteX10" fmla="*/ 3067050 w 5648325"/>
              <a:gd name="connsiteY10" fmla="*/ 1866900 h 2522537"/>
              <a:gd name="connsiteX11" fmla="*/ 3571875 w 5648325"/>
              <a:gd name="connsiteY11" fmla="*/ 1609725 h 2522537"/>
              <a:gd name="connsiteX12" fmla="*/ 3962400 w 5648325"/>
              <a:gd name="connsiteY12" fmla="*/ 1028700 h 2522537"/>
              <a:gd name="connsiteX13" fmla="*/ 4581525 w 5648325"/>
              <a:gd name="connsiteY13" fmla="*/ 314325 h 2522537"/>
              <a:gd name="connsiteX14" fmla="*/ 5000625 w 5648325"/>
              <a:gd name="connsiteY14" fmla="*/ 85725 h 2522537"/>
              <a:gd name="connsiteX15" fmla="*/ 5648325 w 5648325"/>
              <a:gd name="connsiteY15" fmla="*/ 0 h 252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8325" h="2522537">
                <a:moveTo>
                  <a:pt x="0" y="133350"/>
                </a:moveTo>
                <a:cubicBezTo>
                  <a:pt x="238919" y="131762"/>
                  <a:pt x="477838" y="130175"/>
                  <a:pt x="638175" y="247650"/>
                </a:cubicBezTo>
                <a:cubicBezTo>
                  <a:pt x="798512" y="365125"/>
                  <a:pt x="881063" y="649288"/>
                  <a:pt x="962025" y="838200"/>
                </a:cubicBezTo>
                <a:cubicBezTo>
                  <a:pt x="1042987" y="1027112"/>
                  <a:pt x="1073150" y="1184275"/>
                  <a:pt x="1123950" y="1381125"/>
                </a:cubicBezTo>
                <a:cubicBezTo>
                  <a:pt x="1174750" y="1577975"/>
                  <a:pt x="1220788" y="1846263"/>
                  <a:pt x="1266825" y="2019300"/>
                </a:cubicBezTo>
                <a:cubicBezTo>
                  <a:pt x="1312862" y="2192337"/>
                  <a:pt x="1323975" y="2338388"/>
                  <a:pt x="1400175" y="2419350"/>
                </a:cubicBezTo>
                <a:cubicBezTo>
                  <a:pt x="1476375" y="2500312"/>
                  <a:pt x="1620838" y="2522537"/>
                  <a:pt x="1724025" y="2505075"/>
                </a:cubicBezTo>
                <a:cubicBezTo>
                  <a:pt x="1827212" y="2487613"/>
                  <a:pt x="1936750" y="2398712"/>
                  <a:pt x="2019300" y="2314575"/>
                </a:cubicBezTo>
                <a:cubicBezTo>
                  <a:pt x="2101850" y="2230438"/>
                  <a:pt x="2119313" y="2073275"/>
                  <a:pt x="2219325" y="2000250"/>
                </a:cubicBezTo>
                <a:cubicBezTo>
                  <a:pt x="2319337" y="1927225"/>
                  <a:pt x="2478088" y="1898650"/>
                  <a:pt x="2619375" y="1876425"/>
                </a:cubicBezTo>
                <a:cubicBezTo>
                  <a:pt x="2760663" y="1854200"/>
                  <a:pt x="2908300" y="1911350"/>
                  <a:pt x="3067050" y="1866900"/>
                </a:cubicBezTo>
                <a:cubicBezTo>
                  <a:pt x="3225800" y="1822450"/>
                  <a:pt x="3422650" y="1749425"/>
                  <a:pt x="3571875" y="1609725"/>
                </a:cubicBezTo>
                <a:cubicBezTo>
                  <a:pt x="3721100" y="1470025"/>
                  <a:pt x="3794125" y="1244600"/>
                  <a:pt x="3962400" y="1028700"/>
                </a:cubicBezTo>
                <a:cubicBezTo>
                  <a:pt x="4130675" y="812800"/>
                  <a:pt x="4408488" y="471487"/>
                  <a:pt x="4581525" y="314325"/>
                </a:cubicBezTo>
                <a:cubicBezTo>
                  <a:pt x="4754562" y="157163"/>
                  <a:pt x="4822825" y="138112"/>
                  <a:pt x="5000625" y="85725"/>
                </a:cubicBezTo>
                <a:cubicBezTo>
                  <a:pt x="5178425" y="33338"/>
                  <a:pt x="5527675" y="9525"/>
                  <a:pt x="5648325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895600" y="3276600"/>
            <a:ext cx="3276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3352800"/>
            <a:ext cx="152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62400" y="3429000"/>
            <a:ext cx="60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3505200"/>
            <a:ext cx="228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2209800"/>
            <a:ext cx="0" cy="2286000"/>
          </a:xfrm>
          <a:prstGeom prst="line">
            <a:avLst/>
          </a:prstGeom>
          <a:ln w="158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581400" y="2209800"/>
            <a:ext cx="0" cy="28194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57800" y="1981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Thread of Stream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526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Thalweg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3581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Ordinary high water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43200" y="2025134"/>
            <a:ext cx="762000" cy="381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572000" y="2133600"/>
            <a:ext cx="685800" cy="4572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791200" y="3276600"/>
            <a:ext cx="838200" cy="609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Location of Thalweg with Thread of Stream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Cross Section View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Shifting Boundaries </a:t>
            </a:r>
          </a:p>
          <a:p>
            <a:pPr algn="ctr"/>
            <a:endParaRPr lang="en-US" sz="5400" b="1" dirty="0" smtClean="0"/>
          </a:p>
          <a:p>
            <a:pPr algn="ctr"/>
            <a:r>
              <a:rPr lang="en-US" sz="5400" b="1" dirty="0" smtClean="0"/>
              <a:t>by </a:t>
            </a:r>
          </a:p>
          <a:p>
            <a:pPr algn="ctr"/>
            <a:endParaRPr lang="en-US" sz="5400" b="1" dirty="0" smtClean="0"/>
          </a:p>
          <a:p>
            <a:pPr algn="ctr"/>
            <a:r>
              <a:rPr lang="en-US" sz="5400" b="1" dirty="0" smtClean="0"/>
              <a:t>the Change of Water Courses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Definitions:</a:t>
            </a:r>
            <a:endParaRPr lang="en-US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Riparian</a:t>
            </a:r>
            <a:r>
              <a:rPr lang="en-US" sz="3200" b="1" dirty="0" smtClean="0"/>
              <a:t> – A riparian owner is one who owns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property along the banks of a water course and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whose boundary is the water in that course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906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Accretion</a:t>
            </a:r>
            <a:r>
              <a:rPr lang="en-US" sz="3200" b="1" dirty="0" smtClean="0"/>
              <a:t> – The gradual addition of soil of land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already in possession of an owner.  It is the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gradual intrusion of the land area into the water,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Accretion occurs in two ways: 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Alluvion</a:t>
            </a:r>
            <a:r>
              <a:rPr lang="en-US" sz="3200" b="1" dirty="0" smtClean="0"/>
              <a:t> – The washing up of sand or soil so as to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form firm ground.</a:t>
            </a:r>
          </a:p>
          <a:p>
            <a:endParaRPr lang="en-US" sz="3200" b="1" dirty="0" smtClean="0"/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Dereliction</a:t>
            </a:r>
            <a:r>
              <a:rPr lang="en-US" sz="3200" b="1" dirty="0" smtClean="0"/>
              <a:t> – When the sea or river shrinks or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withdraws below it’s usual water marks. 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48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Note:</a:t>
            </a:r>
            <a:r>
              <a:rPr lang="en-US" sz="3200" b="1" dirty="0" smtClean="0"/>
              <a:t> The term </a:t>
            </a:r>
            <a:r>
              <a:rPr lang="en-US" sz="3200" b="1" i="1" dirty="0" smtClean="0">
                <a:solidFill>
                  <a:srgbClr val="FF0000"/>
                </a:solidFill>
              </a:rPr>
              <a:t>alluvium </a:t>
            </a:r>
            <a:r>
              <a:rPr lang="en-US" sz="3200" b="1" dirty="0" smtClean="0"/>
              <a:t>is generally applied to the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deposit  itself, while </a:t>
            </a:r>
            <a:r>
              <a:rPr lang="en-US" sz="3200" b="1" i="1" dirty="0" smtClean="0">
                <a:solidFill>
                  <a:srgbClr val="FF0000"/>
                </a:solidFill>
              </a:rPr>
              <a:t>accretion</a:t>
            </a:r>
            <a:r>
              <a:rPr lang="en-US" sz="3200" b="1" dirty="0" smtClean="0"/>
              <a:t> denotes the act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Reliction</a:t>
            </a:r>
            <a:r>
              <a:rPr lang="en-US" sz="3200" b="1" dirty="0" smtClean="0"/>
              <a:t> – Land gained by the withdrawal of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water from the land.  Example would be a Lake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drying up.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4290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Erosion </a:t>
            </a:r>
            <a:r>
              <a:rPr lang="en-US" sz="3200" b="1" i="1" dirty="0" smtClean="0"/>
              <a:t>– Is the gradual eating away of the land by </a:t>
            </a:r>
          </a:p>
          <a:p>
            <a:endParaRPr lang="en-US" sz="3200" b="1" i="1" dirty="0" smtClean="0"/>
          </a:p>
          <a:p>
            <a:r>
              <a:rPr lang="en-US" sz="3200" b="1" i="1" dirty="0" smtClean="0"/>
              <a:t>rainwater, currents, or tides.  It is the direct </a:t>
            </a:r>
          </a:p>
          <a:p>
            <a:endParaRPr lang="en-US" sz="3200" b="1" i="1" dirty="0" smtClean="0"/>
          </a:p>
          <a:p>
            <a:r>
              <a:rPr lang="en-US" sz="3200" b="1" i="1" dirty="0" smtClean="0"/>
              <a:t>opposite of accretion.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839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Avulsion</a:t>
            </a:r>
            <a:r>
              <a:rPr lang="en-US" sz="3200" b="1" dirty="0" smtClean="0"/>
              <a:t> – is the sudden removal of a quantity of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soil from the land of one person and its deposit to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the land of another, by the action of water.  This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may be the sudden or rapid change in the course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of a channel of a river, or the sudden creation of a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new channel.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It is distinguished from accretion and erosion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by the time element.  Avulsion is sudden; 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erosion and accretion are gradual.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848600" cy="64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Lateral Boundary Lines: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complex survey problem is encountered when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there is a need to ascertain and survey on the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ground the sidelines or lateral boundaries of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Tidelands or Shorelands ownership.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State of Washington under WAC 332-30-106 </a:t>
            </a:r>
          </a:p>
          <a:p>
            <a:endParaRPr lang="en-US" sz="3200" b="1" dirty="0"/>
          </a:p>
          <a:p>
            <a:r>
              <a:rPr lang="en-US" sz="3200" b="1" dirty="0" smtClean="0"/>
              <a:t>(40) which applies to the Department of Natural </a:t>
            </a:r>
          </a:p>
          <a:p>
            <a:endParaRPr lang="en-US" sz="3200" b="1" dirty="0"/>
          </a:p>
          <a:p>
            <a:r>
              <a:rPr lang="en-US" sz="3200" b="1" dirty="0" smtClean="0"/>
              <a:t>Resources (WADNR) and to port districts defines </a:t>
            </a:r>
          </a:p>
          <a:p>
            <a:endParaRPr lang="en-US" sz="3200" b="1" dirty="0"/>
          </a:p>
          <a:p>
            <a:r>
              <a:rPr lang="en-US" sz="3200" b="1" dirty="0" smtClean="0"/>
              <a:t>navigability as:</a:t>
            </a:r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general rule, as supported by court decisions,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is that in the case of a fairly straight beach the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property line extend at right angles to the beach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line.  In the case of a cove or headland, however,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there are practical difficulties.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10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Here the general rule is that upland property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owners are entitled to a </a:t>
            </a:r>
            <a:r>
              <a:rPr lang="en-US" sz="3200" b="1" i="1" dirty="0" smtClean="0"/>
              <a:t>pro-rata </a:t>
            </a:r>
            <a:r>
              <a:rPr lang="en-US" sz="3200" b="1" dirty="0" smtClean="0"/>
              <a:t>or equal division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on the Tideland or Shoreland.  This technique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involves extending  the lateral boundaries at the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shoreline to proportionate widths of the frontage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at the line of extreme low tide, or, in the case of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Shorelands, the line of Navigability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14375" y="3617913"/>
            <a:ext cx="7534275" cy="82549"/>
          </a:xfrm>
          <a:custGeom>
            <a:avLst/>
            <a:gdLst>
              <a:gd name="connsiteX0" fmla="*/ 0 w 7534275"/>
              <a:gd name="connsiteY0" fmla="*/ 77787 h 82549"/>
              <a:gd name="connsiteX1" fmla="*/ 1495425 w 7534275"/>
              <a:gd name="connsiteY1" fmla="*/ 49212 h 82549"/>
              <a:gd name="connsiteX2" fmla="*/ 2466975 w 7534275"/>
              <a:gd name="connsiteY2" fmla="*/ 77787 h 82549"/>
              <a:gd name="connsiteX3" fmla="*/ 4552950 w 7534275"/>
              <a:gd name="connsiteY3" fmla="*/ 39687 h 82549"/>
              <a:gd name="connsiteX4" fmla="*/ 5772150 w 7534275"/>
              <a:gd name="connsiteY4" fmla="*/ 77787 h 82549"/>
              <a:gd name="connsiteX5" fmla="*/ 7124700 w 7534275"/>
              <a:gd name="connsiteY5" fmla="*/ 11112 h 82549"/>
              <a:gd name="connsiteX6" fmla="*/ 7534275 w 7534275"/>
              <a:gd name="connsiteY6" fmla="*/ 11112 h 8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4275" h="82549">
                <a:moveTo>
                  <a:pt x="0" y="77787"/>
                </a:moveTo>
                <a:lnTo>
                  <a:pt x="1495425" y="49212"/>
                </a:lnTo>
                <a:cubicBezTo>
                  <a:pt x="1906587" y="49212"/>
                  <a:pt x="1957388" y="79375"/>
                  <a:pt x="2466975" y="77787"/>
                </a:cubicBezTo>
                <a:cubicBezTo>
                  <a:pt x="2976563" y="76200"/>
                  <a:pt x="4002088" y="39687"/>
                  <a:pt x="4552950" y="39687"/>
                </a:cubicBezTo>
                <a:cubicBezTo>
                  <a:pt x="5103812" y="39687"/>
                  <a:pt x="5343525" y="82549"/>
                  <a:pt x="5772150" y="77787"/>
                </a:cubicBezTo>
                <a:cubicBezTo>
                  <a:pt x="6200775" y="73025"/>
                  <a:pt x="6831013" y="22224"/>
                  <a:pt x="7124700" y="11112"/>
                </a:cubicBezTo>
                <a:cubicBezTo>
                  <a:pt x="7418387" y="0"/>
                  <a:pt x="7467600" y="14287"/>
                  <a:pt x="7534275" y="11112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85800" y="2743200"/>
            <a:ext cx="7534275" cy="82549"/>
          </a:xfrm>
          <a:custGeom>
            <a:avLst/>
            <a:gdLst>
              <a:gd name="connsiteX0" fmla="*/ 0 w 7534275"/>
              <a:gd name="connsiteY0" fmla="*/ 77787 h 82549"/>
              <a:gd name="connsiteX1" fmla="*/ 1495425 w 7534275"/>
              <a:gd name="connsiteY1" fmla="*/ 49212 h 82549"/>
              <a:gd name="connsiteX2" fmla="*/ 2466975 w 7534275"/>
              <a:gd name="connsiteY2" fmla="*/ 77787 h 82549"/>
              <a:gd name="connsiteX3" fmla="*/ 4552950 w 7534275"/>
              <a:gd name="connsiteY3" fmla="*/ 39687 h 82549"/>
              <a:gd name="connsiteX4" fmla="*/ 5772150 w 7534275"/>
              <a:gd name="connsiteY4" fmla="*/ 77787 h 82549"/>
              <a:gd name="connsiteX5" fmla="*/ 7124700 w 7534275"/>
              <a:gd name="connsiteY5" fmla="*/ 11112 h 82549"/>
              <a:gd name="connsiteX6" fmla="*/ 7534275 w 7534275"/>
              <a:gd name="connsiteY6" fmla="*/ 11112 h 8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4275" h="82549">
                <a:moveTo>
                  <a:pt x="0" y="77787"/>
                </a:moveTo>
                <a:lnTo>
                  <a:pt x="1495425" y="49212"/>
                </a:lnTo>
                <a:cubicBezTo>
                  <a:pt x="1906587" y="49212"/>
                  <a:pt x="1957388" y="79375"/>
                  <a:pt x="2466975" y="77787"/>
                </a:cubicBezTo>
                <a:cubicBezTo>
                  <a:pt x="2976563" y="76200"/>
                  <a:pt x="4002088" y="39687"/>
                  <a:pt x="4552950" y="39687"/>
                </a:cubicBezTo>
                <a:cubicBezTo>
                  <a:pt x="5103812" y="39687"/>
                  <a:pt x="5343525" y="82549"/>
                  <a:pt x="5772150" y="77787"/>
                </a:cubicBezTo>
                <a:cubicBezTo>
                  <a:pt x="6200775" y="73025"/>
                  <a:pt x="6831013" y="22224"/>
                  <a:pt x="7124700" y="11112"/>
                </a:cubicBezTo>
                <a:cubicBezTo>
                  <a:pt x="7418387" y="0"/>
                  <a:pt x="7467600" y="14287"/>
                  <a:pt x="7534275" y="11112"/>
                </a:cubicBezTo>
              </a:path>
            </a:pathLst>
          </a:cu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" idx="1"/>
          </p:cNvCxnSpPr>
          <p:nvPr/>
        </p:nvCxnSpPr>
        <p:spPr>
          <a:xfrm flipH="1">
            <a:off x="2209800" y="3667125"/>
            <a:ext cx="1" cy="15906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</p:cNvCxnSpPr>
          <p:nvPr/>
        </p:nvCxnSpPr>
        <p:spPr>
          <a:xfrm flipH="1">
            <a:off x="2971800" y="3695700"/>
            <a:ext cx="209550" cy="1562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" idx="3"/>
          </p:cNvCxnSpPr>
          <p:nvPr/>
        </p:nvCxnSpPr>
        <p:spPr>
          <a:xfrm flipH="1">
            <a:off x="5181600" y="3657600"/>
            <a:ext cx="85726" cy="152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4"/>
          </p:cNvCxnSpPr>
          <p:nvPr/>
        </p:nvCxnSpPr>
        <p:spPr>
          <a:xfrm>
            <a:off x="6486526" y="3695700"/>
            <a:ext cx="142874" cy="14859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" idx="5"/>
          </p:cNvCxnSpPr>
          <p:nvPr/>
        </p:nvCxnSpPr>
        <p:spPr>
          <a:xfrm flipH="1">
            <a:off x="7696200" y="3629025"/>
            <a:ext cx="142878" cy="14001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" idx="1"/>
            <a:endCxn id="3" idx="1"/>
          </p:cNvCxnSpPr>
          <p:nvPr/>
        </p:nvCxnSpPr>
        <p:spPr>
          <a:xfrm flipH="1" flipV="1">
            <a:off x="2181226" y="2792412"/>
            <a:ext cx="28575" cy="874713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" idx="2"/>
            <a:endCxn id="3" idx="2"/>
          </p:cNvCxnSpPr>
          <p:nvPr/>
        </p:nvCxnSpPr>
        <p:spPr>
          <a:xfrm flipH="1" flipV="1">
            <a:off x="3152775" y="2820987"/>
            <a:ext cx="28575" cy="874713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" idx="3"/>
            <a:endCxn id="3" idx="3"/>
          </p:cNvCxnSpPr>
          <p:nvPr/>
        </p:nvCxnSpPr>
        <p:spPr>
          <a:xfrm flipH="1" flipV="1">
            <a:off x="5238751" y="2782887"/>
            <a:ext cx="28575" cy="874713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" idx="4"/>
            <a:endCxn id="3" idx="4"/>
          </p:cNvCxnSpPr>
          <p:nvPr/>
        </p:nvCxnSpPr>
        <p:spPr>
          <a:xfrm flipH="1" flipV="1">
            <a:off x="6457951" y="2820987"/>
            <a:ext cx="28575" cy="874713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" idx="5"/>
            <a:endCxn id="3" idx="5"/>
          </p:cNvCxnSpPr>
          <p:nvPr/>
        </p:nvCxnSpPr>
        <p:spPr>
          <a:xfrm flipH="1" flipV="1">
            <a:off x="7810503" y="2754312"/>
            <a:ext cx="28575" cy="874713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09800" y="3733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              B                                  C                   D                    E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43000" y="4648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1              2                          3                          4                     5               6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2743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a              b                                   c                    d                     e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29000" y="3124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SECOND                   CLASS         TIDELANDS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133600" y="4191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LINE       OF   ORDINARY                HIGH           TIDE</a:t>
            </a:r>
            <a:endParaRPr lang="en-US" b="1" dirty="0"/>
          </a:p>
        </p:txBody>
      </p:sp>
      <p:sp>
        <p:nvSpPr>
          <p:cNvPr id="31" name="Freeform 30"/>
          <p:cNvSpPr/>
          <p:nvPr/>
        </p:nvSpPr>
        <p:spPr>
          <a:xfrm>
            <a:off x="7239000" y="3657600"/>
            <a:ext cx="457200" cy="762000"/>
          </a:xfrm>
          <a:custGeom>
            <a:avLst/>
            <a:gdLst>
              <a:gd name="connsiteX0" fmla="*/ 0 w 371475"/>
              <a:gd name="connsiteY0" fmla="*/ 742950 h 742950"/>
              <a:gd name="connsiteX1" fmla="*/ 304800 w 371475"/>
              <a:gd name="connsiteY1" fmla="*/ 352425 h 742950"/>
              <a:gd name="connsiteX2" fmla="*/ 371475 w 371475"/>
              <a:gd name="connsiteY2" fmla="*/ 0 h 742950"/>
              <a:gd name="connsiteX3" fmla="*/ 371475 w 371475"/>
              <a:gd name="connsiteY3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" h="742950">
                <a:moveTo>
                  <a:pt x="0" y="742950"/>
                </a:moveTo>
                <a:cubicBezTo>
                  <a:pt x="121444" y="609600"/>
                  <a:pt x="242888" y="476250"/>
                  <a:pt x="304800" y="352425"/>
                </a:cubicBezTo>
                <a:cubicBezTo>
                  <a:pt x="366713" y="228600"/>
                  <a:pt x="371475" y="0"/>
                  <a:pt x="371475" y="0"/>
                </a:cubicBezTo>
                <a:lnTo>
                  <a:pt x="371475" y="0"/>
                </a:lnTo>
              </a:path>
            </a:pathLst>
          </a:cu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57400" y="2286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 OF EXTREME LOW TIDE</a:t>
            </a:r>
            <a:endParaRPr lang="en-US" b="1" dirty="0"/>
          </a:p>
        </p:txBody>
      </p:sp>
      <p:sp>
        <p:nvSpPr>
          <p:cNvPr id="33" name="Freeform 32"/>
          <p:cNvSpPr/>
          <p:nvPr/>
        </p:nvSpPr>
        <p:spPr>
          <a:xfrm>
            <a:off x="1546225" y="2454275"/>
            <a:ext cx="530225" cy="346075"/>
          </a:xfrm>
          <a:custGeom>
            <a:avLst/>
            <a:gdLst>
              <a:gd name="connsiteX0" fmla="*/ 530225 w 530225"/>
              <a:gd name="connsiteY0" fmla="*/ 12700 h 346075"/>
              <a:gd name="connsiteX1" fmla="*/ 292100 w 530225"/>
              <a:gd name="connsiteY1" fmla="*/ 12700 h 346075"/>
              <a:gd name="connsiteX2" fmla="*/ 101600 w 530225"/>
              <a:gd name="connsiteY2" fmla="*/ 88900 h 346075"/>
              <a:gd name="connsiteX3" fmla="*/ 15875 w 530225"/>
              <a:gd name="connsiteY3" fmla="*/ 260350 h 346075"/>
              <a:gd name="connsiteX4" fmla="*/ 6350 w 530225"/>
              <a:gd name="connsiteY4" fmla="*/ 346075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" h="346075">
                <a:moveTo>
                  <a:pt x="530225" y="12700"/>
                </a:moveTo>
                <a:cubicBezTo>
                  <a:pt x="446881" y="6350"/>
                  <a:pt x="363537" y="0"/>
                  <a:pt x="292100" y="12700"/>
                </a:cubicBezTo>
                <a:cubicBezTo>
                  <a:pt x="220663" y="25400"/>
                  <a:pt x="147637" y="47625"/>
                  <a:pt x="101600" y="88900"/>
                </a:cubicBezTo>
                <a:cubicBezTo>
                  <a:pt x="55563" y="130175"/>
                  <a:pt x="31750" y="217488"/>
                  <a:pt x="15875" y="260350"/>
                </a:cubicBezTo>
                <a:cubicBezTo>
                  <a:pt x="0" y="303212"/>
                  <a:pt x="3175" y="324643"/>
                  <a:pt x="6350" y="346075"/>
                </a:cubicBezTo>
              </a:path>
            </a:pathLst>
          </a:cu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733800" y="5562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UPLANDS</a:t>
            </a:r>
            <a:endParaRPr lang="en-US" sz="3200" u="sng" dirty="0"/>
          </a:p>
        </p:txBody>
      </p:sp>
      <p:sp>
        <p:nvSpPr>
          <p:cNvPr id="35" name="Freeform 34"/>
          <p:cNvSpPr/>
          <p:nvPr/>
        </p:nvSpPr>
        <p:spPr>
          <a:xfrm>
            <a:off x="1485900" y="3676650"/>
            <a:ext cx="876300" cy="742950"/>
          </a:xfrm>
          <a:custGeom>
            <a:avLst/>
            <a:gdLst>
              <a:gd name="connsiteX0" fmla="*/ 638175 w 638175"/>
              <a:gd name="connsiteY0" fmla="*/ 714375 h 720725"/>
              <a:gd name="connsiteX1" fmla="*/ 276225 w 638175"/>
              <a:gd name="connsiteY1" fmla="*/ 695325 h 720725"/>
              <a:gd name="connsiteX2" fmla="*/ 133350 w 638175"/>
              <a:gd name="connsiteY2" fmla="*/ 561975 h 720725"/>
              <a:gd name="connsiteX3" fmla="*/ 57150 w 638175"/>
              <a:gd name="connsiteY3" fmla="*/ 257175 h 720725"/>
              <a:gd name="connsiteX4" fmla="*/ 0 w 638175"/>
              <a:gd name="connsiteY4" fmla="*/ 0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75" h="720725">
                <a:moveTo>
                  <a:pt x="638175" y="714375"/>
                </a:moveTo>
                <a:cubicBezTo>
                  <a:pt x="499269" y="717550"/>
                  <a:pt x="360363" y="720725"/>
                  <a:pt x="276225" y="695325"/>
                </a:cubicBezTo>
                <a:cubicBezTo>
                  <a:pt x="192088" y="669925"/>
                  <a:pt x="169862" y="635000"/>
                  <a:pt x="133350" y="561975"/>
                </a:cubicBezTo>
                <a:cubicBezTo>
                  <a:pt x="96838" y="488950"/>
                  <a:pt x="79375" y="350837"/>
                  <a:pt x="57150" y="257175"/>
                </a:cubicBezTo>
                <a:cubicBezTo>
                  <a:pt x="34925" y="163513"/>
                  <a:pt x="17462" y="81756"/>
                  <a:pt x="0" y="0"/>
                </a:cubicBezTo>
              </a:path>
            </a:pathLst>
          </a:cu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124200" y="1676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BEDS OF NAVIGABLE WATERS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228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Straight Beach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371600" y="2819400"/>
            <a:ext cx="6467475" cy="1476375"/>
          </a:xfrm>
          <a:custGeom>
            <a:avLst/>
            <a:gdLst>
              <a:gd name="connsiteX0" fmla="*/ 0 w 6391275"/>
              <a:gd name="connsiteY0" fmla="*/ 171450 h 1447800"/>
              <a:gd name="connsiteX1" fmla="*/ 828675 w 6391275"/>
              <a:gd name="connsiteY1" fmla="*/ 228600 h 1447800"/>
              <a:gd name="connsiteX2" fmla="*/ 1466850 w 6391275"/>
              <a:gd name="connsiteY2" fmla="*/ 438150 h 1447800"/>
              <a:gd name="connsiteX3" fmla="*/ 1743075 w 6391275"/>
              <a:gd name="connsiteY3" fmla="*/ 819150 h 1447800"/>
              <a:gd name="connsiteX4" fmla="*/ 2105025 w 6391275"/>
              <a:gd name="connsiteY4" fmla="*/ 1219200 h 1447800"/>
              <a:gd name="connsiteX5" fmla="*/ 2981325 w 6391275"/>
              <a:gd name="connsiteY5" fmla="*/ 1400175 h 1447800"/>
              <a:gd name="connsiteX6" fmla="*/ 3800475 w 6391275"/>
              <a:gd name="connsiteY6" fmla="*/ 1419225 h 1447800"/>
              <a:gd name="connsiteX7" fmla="*/ 4600575 w 6391275"/>
              <a:gd name="connsiteY7" fmla="*/ 1228725 h 1447800"/>
              <a:gd name="connsiteX8" fmla="*/ 4857750 w 6391275"/>
              <a:gd name="connsiteY8" fmla="*/ 790575 h 1447800"/>
              <a:gd name="connsiteX9" fmla="*/ 5114925 w 6391275"/>
              <a:gd name="connsiteY9" fmla="*/ 257175 h 1447800"/>
              <a:gd name="connsiteX10" fmla="*/ 5314950 w 6391275"/>
              <a:gd name="connsiteY10" fmla="*/ 104775 h 1447800"/>
              <a:gd name="connsiteX11" fmla="*/ 5753100 w 6391275"/>
              <a:gd name="connsiteY11" fmla="*/ 47625 h 1447800"/>
              <a:gd name="connsiteX12" fmla="*/ 6391275 w 6391275"/>
              <a:gd name="connsiteY1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91275" h="1447800">
                <a:moveTo>
                  <a:pt x="0" y="171450"/>
                </a:moveTo>
                <a:cubicBezTo>
                  <a:pt x="292100" y="177800"/>
                  <a:pt x="584200" y="184150"/>
                  <a:pt x="828675" y="228600"/>
                </a:cubicBezTo>
                <a:cubicBezTo>
                  <a:pt x="1073150" y="273050"/>
                  <a:pt x="1314450" y="339725"/>
                  <a:pt x="1466850" y="438150"/>
                </a:cubicBezTo>
                <a:cubicBezTo>
                  <a:pt x="1619250" y="536575"/>
                  <a:pt x="1636713" y="688975"/>
                  <a:pt x="1743075" y="819150"/>
                </a:cubicBezTo>
                <a:cubicBezTo>
                  <a:pt x="1849437" y="949325"/>
                  <a:pt x="1898650" y="1122363"/>
                  <a:pt x="2105025" y="1219200"/>
                </a:cubicBezTo>
                <a:cubicBezTo>
                  <a:pt x="2311400" y="1316037"/>
                  <a:pt x="2698750" y="1366838"/>
                  <a:pt x="2981325" y="1400175"/>
                </a:cubicBezTo>
                <a:cubicBezTo>
                  <a:pt x="3263900" y="1433512"/>
                  <a:pt x="3530600" y="1447800"/>
                  <a:pt x="3800475" y="1419225"/>
                </a:cubicBezTo>
                <a:cubicBezTo>
                  <a:pt x="4070350" y="1390650"/>
                  <a:pt x="4424363" y="1333500"/>
                  <a:pt x="4600575" y="1228725"/>
                </a:cubicBezTo>
                <a:cubicBezTo>
                  <a:pt x="4776787" y="1123950"/>
                  <a:pt x="4772025" y="952500"/>
                  <a:pt x="4857750" y="790575"/>
                </a:cubicBezTo>
                <a:cubicBezTo>
                  <a:pt x="4943475" y="628650"/>
                  <a:pt x="5038725" y="371475"/>
                  <a:pt x="5114925" y="257175"/>
                </a:cubicBezTo>
                <a:cubicBezTo>
                  <a:pt x="5191125" y="142875"/>
                  <a:pt x="5208588" y="139700"/>
                  <a:pt x="5314950" y="104775"/>
                </a:cubicBezTo>
                <a:cubicBezTo>
                  <a:pt x="5421312" y="69850"/>
                  <a:pt x="5573713" y="65087"/>
                  <a:pt x="5753100" y="47625"/>
                </a:cubicBezTo>
                <a:cubicBezTo>
                  <a:pt x="5932487" y="30163"/>
                  <a:pt x="6161881" y="15081"/>
                  <a:pt x="6391275" y="0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>
          <a:xfrm flipH="1">
            <a:off x="1362076" y="2994234"/>
            <a:ext cx="9524" cy="150156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2"/>
          </p:cNvCxnSpPr>
          <p:nvPr/>
        </p:nvCxnSpPr>
        <p:spPr>
          <a:xfrm flipH="1">
            <a:off x="2200275" y="3266198"/>
            <a:ext cx="655664" cy="13058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" idx="4"/>
          </p:cNvCxnSpPr>
          <p:nvPr/>
        </p:nvCxnSpPr>
        <p:spPr>
          <a:xfrm flipH="1">
            <a:off x="3419475" y="4062663"/>
            <a:ext cx="82248" cy="13475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" idx="5"/>
          </p:cNvCxnSpPr>
          <p:nvPr/>
        </p:nvCxnSpPr>
        <p:spPr>
          <a:xfrm>
            <a:off x="4388470" y="4247210"/>
            <a:ext cx="174005" cy="10867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" idx="7"/>
          </p:cNvCxnSpPr>
          <p:nvPr/>
        </p:nvCxnSpPr>
        <p:spPr>
          <a:xfrm>
            <a:off x="6027025" y="4072376"/>
            <a:ext cx="59450" cy="11854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9"/>
          </p:cNvCxnSpPr>
          <p:nvPr/>
        </p:nvCxnSpPr>
        <p:spPr>
          <a:xfrm>
            <a:off x="6547510" y="3081651"/>
            <a:ext cx="377165" cy="13379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" idx="12"/>
          </p:cNvCxnSpPr>
          <p:nvPr/>
        </p:nvCxnSpPr>
        <p:spPr>
          <a:xfrm flipH="1">
            <a:off x="7762875" y="2819400"/>
            <a:ext cx="76200" cy="1447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295400" y="1828800"/>
            <a:ext cx="6686550" cy="139699"/>
          </a:xfrm>
          <a:custGeom>
            <a:avLst/>
            <a:gdLst>
              <a:gd name="connsiteX0" fmla="*/ 28575 w 6686550"/>
              <a:gd name="connsiteY0" fmla="*/ 4762 h 139699"/>
              <a:gd name="connsiteX1" fmla="*/ 190500 w 6686550"/>
              <a:gd name="connsiteY1" fmla="*/ 23812 h 139699"/>
              <a:gd name="connsiteX2" fmla="*/ 1343025 w 6686550"/>
              <a:gd name="connsiteY2" fmla="*/ 14287 h 139699"/>
              <a:gd name="connsiteX3" fmla="*/ 2800350 w 6686550"/>
              <a:gd name="connsiteY3" fmla="*/ 109537 h 139699"/>
              <a:gd name="connsiteX4" fmla="*/ 4210050 w 6686550"/>
              <a:gd name="connsiteY4" fmla="*/ 109537 h 139699"/>
              <a:gd name="connsiteX5" fmla="*/ 5476875 w 6686550"/>
              <a:gd name="connsiteY5" fmla="*/ 138112 h 139699"/>
              <a:gd name="connsiteX6" fmla="*/ 6448425 w 6686550"/>
              <a:gd name="connsiteY6" fmla="*/ 100012 h 139699"/>
              <a:gd name="connsiteX7" fmla="*/ 6686550 w 6686550"/>
              <a:gd name="connsiteY7" fmla="*/ 80962 h 13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6550" h="139699">
                <a:moveTo>
                  <a:pt x="28575" y="4762"/>
                </a:moveTo>
                <a:cubicBezTo>
                  <a:pt x="0" y="13493"/>
                  <a:pt x="190500" y="23812"/>
                  <a:pt x="190500" y="23812"/>
                </a:cubicBezTo>
                <a:cubicBezTo>
                  <a:pt x="409575" y="25400"/>
                  <a:pt x="908050" y="0"/>
                  <a:pt x="1343025" y="14287"/>
                </a:cubicBezTo>
                <a:cubicBezTo>
                  <a:pt x="1778000" y="28574"/>
                  <a:pt x="2322513" y="93662"/>
                  <a:pt x="2800350" y="109537"/>
                </a:cubicBezTo>
                <a:cubicBezTo>
                  <a:pt x="3278187" y="125412"/>
                  <a:pt x="3763963" y="104775"/>
                  <a:pt x="4210050" y="109537"/>
                </a:cubicBezTo>
                <a:cubicBezTo>
                  <a:pt x="4656137" y="114299"/>
                  <a:pt x="5103813" y="139699"/>
                  <a:pt x="5476875" y="138112"/>
                </a:cubicBezTo>
                <a:cubicBezTo>
                  <a:pt x="5849937" y="136525"/>
                  <a:pt x="6246813" y="109537"/>
                  <a:pt x="6448425" y="100012"/>
                </a:cubicBezTo>
                <a:cubicBezTo>
                  <a:pt x="6650038" y="90487"/>
                  <a:pt x="6668294" y="85724"/>
                  <a:pt x="6686550" y="80962"/>
                </a:cubicBezTo>
              </a:path>
            </a:pathLst>
          </a:cu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367766" y="1828802"/>
            <a:ext cx="9524" cy="116543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861629" y="1905000"/>
            <a:ext cx="186371" cy="136119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07413" y="1905000"/>
            <a:ext cx="302587" cy="215766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394160" y="1981200"/>
            <a:ext cx="101640" cy="226601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8" idx="4"/>
          </p:cNvCxnSpPr>
          <p:nvPr/>
        </p:nvCxnSpPr>
        <p:spPr>
          <a:xfrm flipH="1" flipV="1">
            <a:off x="5505450" y="1938337"/>
            <a:ext cx="527266" cy="213403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553200" y="1952625"/>
            <a:ext cx="34264" cy="1129026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7772400" y="1905000"/>
            <a:ext cx="47625" cy="92392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371600" y="266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819400" y="29718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505200" y="3733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419600" y="396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5943600" y="3581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553200" y="2590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772400" y="243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1371600" y="1905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                          b           c          d                 e                f                   g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514600" y="4419600"/>
            <a:ext cx="541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             OF           ORDINARY        HIGH        TIDE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6764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2743200" y="396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810000" y="495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3                       4               5</a:t>
            </a:r>
            <a:endParaRPr lang="en-US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934200" y="3124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77" name="Freeform 76"/>
          <p:cNvSpPr/>
          <p:nvPr/>
        </p:nvSpPr>
        <p:spPr>
          <a:xfrm>
            <a:off x="2082800" y="3086100"/>
            <a:ext cx="479425" cy="1612900"/>
          </a:xfrm>
          <a:custGeom>
            <a:avLst/>
            <a:gdLst>
              <a:gd name="connsiteX0" fmla="*/ 479425 w 479425"/>
              <a:gd name="connsiteY0" fmla="*/ 1533525 h 1612900"/>
              <a:gd name="connsiteX1" fmla="*/ 269875 w 479425"/>
              <a:gd name="connsiteY1" fmla="*/ 1609725 h 1612900"/>
              <a:gd name="connsiteX2" fmla="*/ 41275 w 479425"/>
              <a:gd name="connsiteY2" fmla="*/ 1552575 h 1612900"/>
              <a:gd name="connsiteX3" fmla="*/ 22225 w 479425"/>
              <a:gd name="connsiteY3" fmla="*/ 1285875 h 1612900"/>
              <a:gd name="connsiteX4" fmla="*/ 69850 w 479425"/>
              <a:gd name="connsiteY4" fmla="*/ 704850 h 1612900"/>
              <a:gd name="connsiteX5" fmla="*/ 327025 w 479425"/>
              <a:gd name="connsiteY5" fmla="*/ 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425" h="1612900">
                <a:moveTo>
                  <a:pt x="479425" y="1533525"/>
                </a:moveTo>
                <a:cubicBezTo>
                  <a:pt x="411162" y="1570037"/>
                  <a:pt x="342900" y="1606550"/>
                  <a:pt x="269875" y="1609725"/>
                </a:cubicBezTo>
                <a:cubicBezTo>
                  <a:pt x="196850" y="1612900"/>
                  <a:pt x="82550" y="1606550"/>
                  <a:pt x="41275" y="1552575"/>
                </a:cubicBezTo>
                <a:cubicBezTo>
                  <a:pt x="0" y="1498600"/>
                  <a:pt x="17463" y="1427162"/>
                  <a:pt x="22225" y="1285875"/>
                </a:cubicBezTo>
                <a:cubicBezTo>
                  <a:pt x="26987" y="1144588"/>
                  <a:pt x="19050" y="919163"/>
                  <a:pt x="69850" y="704850"/>
                </a:cubicBezTo>
                <a:cubicBezTo>
                  <a:pt x="120650" y="490538"/>
                  <a:pt x="223837" y="245269"/>
                  <a:pt x="327025" y="0"/>
                </a:cubicBezTo>
              </a:path>
            </a:pathLst>
          </a:cu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114800" y="1447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 OF EXTREME LOW TIDE</a:t>
            </a:r>
            <a:endParaRPr lang="en-US" b="1" dirty="0"/>
          </a:p>
        </p:txBody>
      </p:sp>
      <p:sp>
        <p:nvSpPr>
          <p:cNvPr id="80" name="Freeform 79"/>
          <p:cNvSpPr/>
          <p:nvPr/>
        </p:nvSpPr>
        <p:spPr>
          <a:xfrm>
            <a:off x="3619500" y="1584325"/>
            <a:ext cx="533400" cy="320675"/>
          </a:xfrm>
          <a:custGeom>
            <a:avLst/>
            <a:gdLst>
              <a:gd name="connsiteX0" fmla="*/ 533400 w 533400"/>
              <a:gd name="connsiteY0" fmla="*/ 53975 h 320675"/>
              <a:gd name="connsiteX1" fmla="*/ 247650 w 533400"/>
              <a:gd name="connsiteY1" fmla="*/ 44450 h 320675"/>
              <a:gd name="connsiteX2" fmla="*/ 0 w 533400"/>
              <a:gd name="connsiteY2" fmla="*/ 320675 h 320675"/>
              <a:gd name="connsiteX3" fmla="*/ 0 w 533400"/>
              <a:gd name="connsiteY3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" h="320675">
                <a:moveTo>
                  <a:pt x="533400" y="53975"/>
                </a:moveTo>
                <a:cubicBezTo>
                  <a:pt x="434975" y="26987"/>
                  <a:pt x="336550" y="0"/>
                  <a:pt x="247650" y="44450"/>
                </a:cubicBezTo>
                <a:cubicBezTo>
                  <a:pt x="158750" y="88900"/>
                  <a:pt x="0" y="320675"/>
                  <a:pt x="0" y="320675"/>
                </a:cubicBezTo>
                <a:lnTo>
                  <a:pt x="0" y="320675"/>
                </a:lnTo>
              </a:path>
            </a:pathLst>
          </a:cu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3048000" y="32004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2nd    CLASS   TIDELANDS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219200" y="58674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ag</a:t>
            </a:r>
          </a:p>
          <a:p>
            <a:pPr algn="ctr"/>
            <a:r>
              <a:rPr lang="en-US" sz="2400" b="1" dirty="0" smtClean="0"/>
              <a:t>AG</a:t>
            </a:r>
          </a:p>
          <a:p>
            <a:pPr algn="ctr"/>
            <a:endParaRPr lang="en-US" u="sng" dirty="0"/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1676400" y="6324600"/>
            <a:ext cx="38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133600" y="609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2514600" y="5867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ab</a:t>
            </a:r>
          </a:p>
          <a:p>
            <a:r>
              <a:rPr lang="en-US" sz="2400" b="1" dirty="0" smtClean="0"/>
              <a:t>AB</a:t>
            </a:r>
          </a:p>
          <a:p>
            <a:endParaRPr lang="en-US" sz="2400" b="1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2590800" y="6324600"/>
            <a:ext cx="457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572000" y="5867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(AB)(ag)</a:t>
            </a:r>
          </a:p>
          <a:p>
            <a:pPr algn="ctr"/>
            <a:r>
              <a:rPr lang="en-US" sz="2400" b="1" dirty="0" smtClean="0"/>
              <a:t>AG</a:t>
            </a:r>
            <a:endParaRPr lang="en-US" sz="2400" b="1" dirty="0"/>
          </a:p>
        </p:txBody>
      </p:sp>
      <p:cxnSp>
        <p:nvCxnSpPr>
          <p:cNvPr id="98" name="Straight Connector 97"/>
          <p:cNvCxnSpPr>
            <a:stCxn id="96" idx="1"/>
            <a:endCxn id="96" idx="3"/>
          </p:cNvCxnSpPr>
          <p:nvPr/>
        </p:nvCxnSpPr>
        <p:spPr>
          <a:xfrm>
            <a:off x="4572000" y="6282899"/>
            <a:ext cx="1676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810000" y="6019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ab =</a:t>
            </a:r>
            <a:endParaRPr lang="en-US" sz="24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2971800" y="9144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BEDS OF NAVIGABLE WATERS</a:t>
            </a:r>
            <a:endParaRPr lang="en-US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152400" y="152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Cove Rule: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23950" y="3371850"/>
            <a:ext cx="6572250" cy="1192213"/>
          </a:xfrm>
          <a:custGeom>
            <a:avLst/>
            <a:gdLst>
              <a:gd name="connsiteX0" fmla="*/ 0 w 6572250"/>
              <a:gd name="connsiteY0" fmla="*/ 1171575 h 1192213"/>
              <a:gd name="connsiteX1" fmla="*/ 685800 w 6572250"/>
              <a:gd name="connsiteY1" fmla="*/ 1171575 h 1192213"/>
              <a:gd name="connsiteX2" fmla="*/ 1247775 w 6572250"/>
              <a:gd name="connsiteY2" fmla="*/ 1047750 h 1192213"/>
              <a:gd name="connsiteX3" fmla="*/ 1847850 w 6572250"/>
              <a:gd name="connsiteY3" fmla="*/ 561975 h 1192213"/>
              <a:gd name="connsiteX4" fmla="*/ 2514600 w 6572250"/>
              <a:gd name="connsiteY4" fmla="*/ 200025 h 1192213"/>
              <a:gd name="connsiteX5" fmla="*/ 3467100 w 6572250"/>
              <a:gd name="connsiteY5" fmla="*/ 9525 h 1192213"/>
              <a:gd name="connsiteX6" fmla="*/ 4371975 w 6572250"/>
              <a:gd name="connsiteY6" fmla="*/ 142875 h 1192213"/>
              <a:gd name="connsiteX7" fmla="*/ 5086350 w 6572250"/>
              <a:gd name="connsiteY7" fmla="*/ 476250 h 1192213"/>
              <a:gd name="connsiteX8" fmla="*/ 5362575 w 6572250"/>
              <a:gd name="connsiteY8" fmla="*/ 895350 h 1192213"/>
              <a:gd name="connsiteX9" fmla="*/ 5667375 w 6572250"/>
              <a:gd name="connsiteY9" fmla="*/ 1085850 h 1192213"/>
              <a:gd name="connsiteX10" fmla="*/ 6572250 w 6572250"/>
              <a:gd name="connsiteY10" fmla="*/ 1085850 h 11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72250" h="1192213">
                <a:moveTo>
                  <a:pt x="0" y="1171575"/>
                </a:moveTo>
                <a:cubicBezTo>
                  <a:pt x="238919" y="1181894"/>
                  <a:pt x="477838" y="1192213"/>
                  <a:pt x="685800" y="1171575"/>
                </a:cubicBezTo>
                <a:cubicBezTo>
                  <a:pt x="893763" y="1150938"/>
                  <a:pt x="1054100" y="1149350"/>
                  <a:pt x="1247775" y="1047750"/>
                </a:cubicBezTo>
                <a:cubicBezTo>
                  <a:pt x="1441450" y="946150"/>
                  <a:pt x="1636713" y="703262"/>
                  <a:pt x="1847850" y="561975"/>
                </a:cubicBezTo>
                <a:cubicBezTo>
                  <a:pt x="2058987" y="420688"/>
                  <a:pt x="2244725" y="292100"/>
                  <a:pt x="2514600" y="200025"/>
                </a:cubicBezTo>
                <a:cubicBezTo>
                  <a:pt x="2784475" y="107950"/>
                  <a:pt x="3157538" y="19050"/>
                  <a:pt x="3467100" y="9525"/>
                </a:cubicBezTo>
                <a:cubicBezTo>
                  <a:pt x="3776662" y="0"/>
                  <a:pt x="4102100" y="65088"/>
                  <a:pt x="4371975" y="142875"/>
                </a:cubicBezTo>
                <a:cubicBezTo>
                  <a:pt x="4641850" y="220662"/>
                  <a:pt x="4921250" y="350838"/>
                  <a:pt x="5086350" y="476250"/>
                </a:cubicBezTo>
                <a:cubicBezTo>
                  <a:pt x="5251450" y="601663"/>
                  <a:pt x="5265738" y="793750"/>
                  <a:pt x="5362575" y="895350"/>
                </a:cubicBezTo>
                <a:cubicBezTo>
                  <a:pt x="5459412" y="996950"/>
                  <a:pt x="5465762" y="1054100"/>
                  <a:pt x="5667375" y="1085850"/>
                </a:cubicBezTo>
                <a:cubicBezTo>
                  <a:pt x="5868988" y="1117600"/>
                  <a:pt x="6427788" y="1092200"/>
                  <a:pt x="6572250" y="1085850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Freeform 2"/>
          <p:cNvSpPr/>
          <p:nvPr/>
        </p:nvSpPr>
        <p:spPr>
          <a:xfrm>
            <a:off x="1143000" y="2514600"/>
            <a:ext cx="6572250" cy="1192213"/>
          </a:xfrm>
          <a:custGeom>
            <a:avLst/>
            <a:gdLst>
              <a:gd name="connsiteX0" fmla="*/ 0 w 6572250"/>
              <a:gd name="connsiteY0" fmla="*/ 1171575 h 1192213"/>
              <a:gd name="connsiteX1" fmla="*/ 685800 w 6572250"/>
              <a:gd name="connsiteY1" fmla="*/ 1171575 h 1192213"/>
              <a:gd name="connsiteX2" fmla="*/ 1247775 w 6572250"/>
              <a:gd name="connsiteY2" fmla="*/ 1047750 h 1192213"/>
              <a:gd name="connsiteX3" fmla="*/ 1847850 w 6572250"/>
              <a:gd name="connsiteY3" fmla="*/ 561975 h 1192213"/>
              <a:gd name="connsiteX4" fmla="*/ 2514600 w 6572250"/>
              <a:gd name="connsiteY4" fmla="*/ 200025 h 1192213"/>
              <a:gd name="connsiteX5" fmla="*/ 3467100 w 6572250"/>
              <a:gd name="connsiteY5" fmla="*/ 9525 h 1192213"/>
              <a:gd name="connsiteX6" fmla="*/ 4371975 w 6572250"/>
              <a:gd name="connsiteY6" fmla="*/ 142875 h 1192213"/>
              <a:gd name="connsiteX7" fmla="*/ 5086350 w 6572250"/>
              <a:gd name="connsiteY7" fmla="*/ 476250 h 1192213"/>
              <a:gd name="connsiteX8" fmla="*/ 5362575 w 6572250"/>
              <a:gd name="connsiteY8" fmla="*/ 895350 h 1192213"/>
              <a:gd name="connsiteX9" fmla="*/ 5667375 w 6572250"/>
              <a:gd name="connsiteY9" fmla="*/ 1085850 h 1192213"/>
              <a:gd name="connsiteX10" fmla="*/ 6572250 w 6572250"/>
              <a:gd name="connsiteY10" fmla="*/ 1085850 h 11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72250" h="1192213">
                <a:moveTo>
                  <a:pt x="0" y="1171575"/>
                </a:moveTo>
                <a:cubicBezTo>
                  <a:pt x="238919" y="1181894"/>
                  <a:pt x="477838" y="1192213"/>
                  <a:pt x="685800" y="1171575"/>
                </a:cubicBezTo>
                <a:cubicBezTo>
                  <a:pt x="893763" y="1150938"/>
                  <a:pt x="1054100" y="1149350"/>
                  <a:pt x="1247775" y="1047750"/>
                </a:cubicBezTo>
                <a:cubicBezTo>
                  <a:pt x="1441450" y="946150"/>
                  <a:pt x="1636713" y="703262"/>
                  <a:pt x="1847850" y="561975"/>
                </a:cubicBezTo>
                <a:cubicBezTo>
                  <a:pt x="2058987" y="420688"/>
                  <a:pt x="2244725" y="292100"/>
                  <a:pt x="2514600" y="200025"/>
                </a:cubicBezTo>
                <a:cubicBezTo>
                  <a:pt x="2784475" y="107950"/>
                  <a:pt x="3157538" y="19050"/>
                  <a:pt x="3467100" y="9525"/>
                </a:cubicBezTo>
                <a:cubicBezTo>
                  <a:pt x="3776662" y="0"/>
                  <a:pt x="4102100" y="65088"/>
                  <a:pt x="4371975" y="142875"/>
                </a:cubicBezTo>
                <a:cubicBezTo>
                  <a:pt x="4641850" y="220662"/>
                  <a:pt x="4921250" y="350838"/>
                  <a:pt x="5086350" y="476250"/>
                </a:cubicBezTo>
                <a:cubicBezTo>
                  <a:pt x="5251450" y="601663"/>
                  <a:pt x="5265738" y="793750"/>
                  <a:pt x="5362575" y="895350"/>
                </a:cubicBezTo>
                <a:cubicBezTo>
                  <a:pt x="5459412" y="996950"/>
                  <a:pt x="5465762" y="1054100"/>
                  <a:pt x="5667375" y="1085850"/>
                </a:cubicBezTo>
                <a:cubicBezTo>
                  <a:pt x="5868988" y="1117600"/>
                  <a:pt x="6427788" y="1092200"/>
                  <a:pt x="6572250" y="1085850"/>
                </a:cubicBezTo>
              </a:path>
            </a:pathLst>
          </a:cu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5" name="Straight Connector 4"/>
          <p:cNvCxnSpPr>
            <a:stCxn id="2" idx="0"/>
          </p:cNvCxnSpPr>
          <p:nvPr/>
        </p:nvCxnSpPr>
        <p:spPr>
          <a:xfrm flipH="1">
            <a:off x="1066800" y="4543425"/>
            <a:ext cx="57150" cy="7905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" idx="2"/>
          </p:cNvCxnSpPr>
          <p:nvPr/>
        </p:nvCxnSpPr>
        <p:spPr>
          <a:xfrm>
            <a:off x="2371726" y="4419600"/>
            <a:ext cx="142874" cy="91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4"/>
          </p:cNvCxnSpPr>
          <p:nvPr/>
        </p:nvCxnSpPr>
        <p:spPr>
          <a:xfrm flipH="1">
            <a:off x="3581400" y="3571875"/>
            <a:ext cx="57151" cy="1533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" idx="6"/>
          </p:cNvCxnSpPr>
          <p:nvPr/>
        </p:nvCxnSpPr>
        <p:spPr>
          <a:xfrm flipH="1">
            <a:off x="5486400" y="3514725"/>
            <a:ext cx="9524" cy="18192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9"/>
          </p:cNvCxnSpPr>
          <p:nvPr/>
        </p:nvCxnSpPr>
        <p:spPr>
          <a:xfrm flipH="1">
            <a:off x="6553200" y="4457700"/>
            <a:ext cx="238124" cy="8763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" idx="10"/>
          </p:cNvCxnSpPr>
          <p:nvPr/>
        </p:nvCxnSpPr>
        <p:spPr>
          <a:xfrm>
            <a:off x="7696200" y="4457700"/>
            <a:ext cx="0" cy="1028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" idx="0"/>
            <a:endCxn id="3" idx="0"/>
          </p:cNvCxnSpPr>
          <p:nvPr/>
        </p:nvCxnSpPr>
        <p:spPr>
          <a:xfrm flipV="1">
            <a:off x="1123950" y="3686175"/>
            <a:ext cx="19050" cy="8572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" idx="2"/>
            <a:endCxn id="3" idx="2"/>
          </p:cNvCxnSpPr>
          <p:nvPr/>
        </p:nvCxnSpPr>
        <p:spPr>
          <a:xfrm flipV="1">
            <a:off x="2371726" y="3562350"/>
            <a:ext cx="19050" cy="8572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" idx="4"/>
          </p:cNvCxnSpPr>
          <p:nvPr/>
        </p:nvCxnSpPr>
        <p:spPr>
          <a:xfrm flipH="1" flipV="1">
            <a:off x="3352800" y="2895600"/>
            <a:ext cx="285751" cy="6762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" idx="6"/>
          </p:cNvCxnSpPr>
          <p:nvPr/>
        </p:nvCxnSpPr>
        <p:spPr>
          <a:xfrm flipV="1">
            <a:off x="5495924" y="2743200"/>
            <a:ext cx="142876" cy="7715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" idx="9"/>
            <a:endCxn id="3" idx="9"/>
          </p:cNvCxnSpPr>
          <p:nvPr/>
        </p:nvCxnSpPr>
        <p:spPr>
          <a:xfrm flipV="1">
            <a:off x="6791324" y="3600450"/>
            <a:ext cx="19050" cy="8572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" idx="10"/>
          </p:cNvCxnSpPr>
          <p:nvPr/>
        </p:nvCxnSpPr>
        <p:spPr>
          <a:xfrm flipV="1">
            <a:off x="7696200" y="3600450"/>
            <a:ext cx="19050" cy="8191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43000" y="3581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362200" y="3505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276600" y="2743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c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638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781800" y="3505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696200" y="3505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143000" y="4191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0" y="4038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5052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4864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781800" y="4114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96200" y="4114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 rot="19500381">
            <a:off x="2524072" y="400631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   OF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038600" y="3429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ORDINARY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 rot="1905061">
            <a:off x="5524893" y="3760106"/>
            <a:ext cx="78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 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858000" y="4495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TIDE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143000" y="4953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1                  2                          3                        4                  5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447800" y="32766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 rot="19415056">
            <a:off x="2473628" y="285711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OF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114800" y="2209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EXTREME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 rot="1859128">
            <a:off x="5837337" y="258858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9342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TIDE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1524000" y="38862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 rot="19552457">
            <a:off x="2613180" y="334754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CLASS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962400" y="2819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TIDELANDS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219200" y="58674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af</a:t>
            </a:r>
          </a:p>
          <a:p>
            <a:pPr algn="ctr"/>
            <a:r>
              <a:rPr lang="en-US" sz="2400" b="1" dirty="0" smtClean="0"/>
              <a:t>AF</a:t>
            </a:r>
          </a:p>
          <a:p>
            <a:pPr algn="ctr"/>
            <a:endParaRPr lang="en-US" u="sng" dirty="0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676400" y="6324600"/>
            <a:ext cx="38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133600" y="609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=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514600" y="5867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ab</a:t>
            </a:r>
          </a:p>
          <a:p>
            <a:r>
              <a:rPr lang="en-US" sz="2400" b="1" dirty="0" smtClean="0"/>
              <a:t>AB</a:t>
            </a:r>
          </a:p>
          <a:p>
            <a:endParaRPr lang="en-US" sz="2400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2590800" y="6324600"/>
            <a:ext cx="457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572000" y="5867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(AB)(af)</a:t>
            </a:r>
          </a:p>
          <a:p>
            <a:pPr algn="ctr"/>
            <a:r>
              <a:rPr lang="en-US" sz="2400" b="1" dirty="0" smtClean="0"/>
              <a:t>AF</a:t>
            </a:r>
            <a:endParaRPr lang="en-US" sz="2400" b="1" dirty="0"/>
          </a:p>
        </p:txBody>
      </p:sp>
      <p:cxnSp>
        <p:nvCxnSpPr>
          <p:cNvPr id="66" name="Straight Connector 65"/>
          <p:cNvCxnSpPr>
            <a:stCxn id="65" idx="1"/>
            <a:endCxn id="65" idx="3"/>
          </p:cNvCxnSpPr>
          <p:nvPr/>
        </p:nvCxnSpPr>
        <p:spPr>
          <a:xfrm>
            <a:off x="4572000" y="6282899"/>
            <a:ext cx="1676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810000" y="6019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ab =</a:t>
            </a:r>
            <a:endParaRPr lang="en-US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276600" y="1524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BEDS OF NAVIGABLE WATERS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0" y="152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Headland Rule: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“ Navigability  or navigable” </a:t>
            </a:r>
            <a:r>
              <a:rPr lang="en-US" sz="3200" b="1" dirty="0" smtClean="0"/>
              <a:t>means that a body of </a:t>
            </a:r>
          </a:p>
          <a:p>
            <a:endParaRPr lang="en-US" sz="3200" b="1" dirty="0"/>
          </a:p>
          <a:p>
            <a:r>
              <a:rPr lang="en-US" sz="3200" b="1" dirty="0" smtClean="0"/>
              <a:t>water is capable or susceptible of having been or </a:t>
            </a:r>
          </a:p>
          <a:p>
            <a:endParaRPr lang="en-US" sz="3200" b="1" dirty="0"/>
          </a:p>
          <a:p>
            <a:r>
              <a:rPr lang="en-US" sz="3200" b="1" dirty="0" smtClean="0"/>
              <a:t>being used for the transport of useful commerce.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The State of Washington considers all bodies of </a:t>
            </a:r>
          </a:p>
          <a:p>
            <a:endParaRPr lang="en-US" sz="3200" b="1" dirty="0"/>
          </a:p>
          <a:p>
            <a:r>
              <a:rPr lang="en-US" sz="3200" b="1" dirty="0" smtClean="0"/>
              <a:t>water meandered by the government surveyors as </a:t>
            </a:r>
          </a:p>
          <a:p>
            <a:endParaRPr lang="en-US" sz="3200" b="1" dirty="0"/>
          </a:p>
          <a:p>
            <a:r>
              <a:rPr lang="en-US" sz="3200" b="1" dirty="0" smtClean="0"/>
              <a:t>navigable unless otherwise declared by a court.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066800" y="2286000"/>
            <a:ext cx="2895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66800" y="2286000"/>
            <a:ext cx="0" cy="3352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066800" y="5562600"/>
            <a:ext cx="32004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532094" y="1810871"/>
            <a:ext cx="803835" cy="4312023"/>
          </a:xfrm>
          <a:custGeom>
            <a:avLst/>
            <a:gdLst>
              <a:gd name="connsiteX0" fmla="*/ 277906 w 803835"/>
              <a:gd name="connsiteY0" fmla="*/ 4312023 h 4312023"/>
              <a:gd name="connsiteX1" fmla="*/ 788894 w 803835"/>
              <a:gd name="connsiteY1" fmla="*/ 3442447 h 4312023"/>
              <a:gd name="connsiteX2" fmla="*/ 188259 w 803835"/>
              <a:gd name="connsiteY2" fmla="*/ 2088776 h 4312023"/>
              <a:gd name="connsiteX3" fmla="*/ 609600 w 803835"/>
              <a:gd name="connsiteY3" fmla="*/ 878541 h 4312023"/>
              <a:gd name="connsiteX4" fmla="*/ 0 w 803835"/>
              <a:gd name="connsiteY4" fmla="*/ 0 h 431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835" h="4312023">
                <a:moveTo>
                  <a:pt x="277906" y="4312023"/>
                </a:moveTo>
                <a:cubicBezTo>
                  <a:pt x="540870" y="4062505"/>
                  <a:pt x="803835" y="3812988"/>
                  <a:pt x="788894" y="3442447"/>
                </a:cubicBezTo>
                <a:cubicBezTo>
                  <a:pt x="773953" y="3071906"/>
                  <a:pt x="218141" y="2516094"/>
                  <a:pt x="188259" y="2088776"/>
                </a:cubicBezTo>
                <a:cubicBezTo>
                  <a:pt x="158377" y="1661458"/>
                  <a:pt x="640976" y="1226670"/>
                  <a:pt x="609600" y="878541"/>
                </a:cubicBezTo>
                <a:cubicBezTo>
                  <a:pt x="578224" y="530412"/>
                  <a:pt x="289112" y="265206"/>
                  <a:pt x="0" y="0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9" idx="2"/>
          </p:cNvCxnSpPr>
          <p:nvPr/>
        </p:nvCxnSpPr>
        <p:spPr>
          <a:xfrm>
            <a:off x="1066800" y="3886200"/>
            <a:ext cx="2653553" cy="134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581400" y="4038600"/>
            <a:ext cx="762000" cy="19050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581400" y="3048000"/>
            <a:ext cx="685800" cy="990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810000" y="1828800"/>
            <a:ext cx="457200" cy="12192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47800" y="2667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GOV’T LOT 1</a:t>
            </a:r>
          </a:p>
          <a:p>
            <a:pPr algn="ctr"/>
            <a:r>
              <a:rPr lang="en-US" b="1" dirty="0" smtClean="0"/>
              <a:t>PATENTED - 1881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143000" y="4419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GOV,T LOT 2</a:t>
            </a:r>
          </a:p>
          <a:p>
            <a:pPr algn="ctr"/>
            <a:r>
              <a:rPr lang="en-US" b="1" dirty="0" smtClean="0"/>
              <a:t>PATENTED - 1891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2362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UPLAND </a:t>
            </a:r>
          </a:p>
          <a:p>
            <a:r>
              <a:rPr lang="en-US" b="1" dirty="0" smtClean="0"/>
              <a:t>BOUNDARY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343400" y="2743200"/>
            <a:ext cx="3810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191000" y="2514600"/>
            <a:ext cx="5334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48200" y="4267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UPLAND</a:t>
            </a:r>
          </a:p>
          <a:p>
            <a:r>
              <a:rPr lang="en-US" b="1" dirty="0" smtClean="0"/>
              <a:t>BOUNDARY</a:t>
            </a:r>
            <a:endParaRPr lang="en-US" b="1" dirty="0"/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 flipH="1">
            <a:off x="4191000" y="4590366"/>
            <a:ext cx="457200" cy="2102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4029587">
            <a:off x="2834432" y="465700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MEANDER LINE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648200" y="5410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 OF MEAN </a:t>
            </a:r>
          </a:p>
          <a:p>
            <a:r>
              <a:rPr lang="en-US" b="1" dirty="0" smtClean="0"/>
              <a:t>HIGH TIDE</a:t>
            </a:r>
            <a:endParaRPr lang="en-US" b="1" dirty="0"/>
          </a:p>
        </p:txBody>
      </p:sp>
      <p:cxnSp>
        <p:nvCxnSpPr>
          <p:cNvPr id="34" name="Straight Arrow Connector 33"/>
          <p:cNvCxnSpPr>
            <a:stCxn id="32" idx="1"/>
            <a:endCxn id="9" idx="1"/>
          </p:cNvCxnSpPr>
          <p:nvPr/>
        </p:nvCxnSpPr>
        <p:spPr>
          <a:xfrm flipH="1" flipV="1">
            <a:off x="4320988" y="5253319"/>
            <a:ext cx="327212" cy="4800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8173907">
            <a:off x="5885528" y="272102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NAVIGABLE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 rot="18384201">
            <a:off x="6477000" y="4648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WATER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2286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Effects of Statehood, November 11, 1889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Definitions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883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First Class Tidelands </a:t>
            </a:r>
            <a:r>
              <a:rPr lang="en-US" sz="3200" b="1" i="1" dirty="0" smtClean="0"/>
              <a:t>– </a:t>
            </a:r>
            <a:r>
              <a:rPr lang="en-US" sz="3200" b="1" dirty="0" smtClean="0"/>
              <a:t>means the beds and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shores of navigable tidal waters belonging to the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State, lying within or in front of the corporate limits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of any city, and within one mile thereof upon each </a:t>
            </a:r>
          </a:p>
          <a:p>
            <a:endParaRPr lang="en-US" sz="3200" b="1" dirty="0"/>
          </a:p>
          <a:p>
            <a:r>
              <a:rPr lang="en-US" sz="3200" b="1" dirty="0" smtClean="0"/>
              <a:t>side and between the line of ordinary high tide</a:t>
            </a:r>
          </a:p>
          <a:p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077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/>
          </a:p>
          <a:p>
            <a:r>
              <a:rPr lang="en-US" sz="3200" b="1" dirty="0" smtClean="0"/>
              <a:t>and the inner harbor line, and within two </a:t>
            </a:r>
          </a:p>
          <a:p>
            <a:endParaRPr lang="en-US" sz="3200" b="1" dirty="0"/>
          </a:p>
          <a:p>
            <a:r>
              <a:rPr lang="en-US" sz="3200" b="1" dirty="0" smtClean="0"/>
              <a:t>miles of the corporate limits on each side and </a:t>
            </a:r>
          </a:p>
          <a:p>
            <a:endParaRPr lang="en-US" sz="3200" b="1" dirty="0"/>
          </a:p>
          <a:p>
            <a:r>
              <a:rPr lang="en-US" sz="3200" b="1" dirty="0" smtClean="0"/>
              <a:t>between the line of ordinary high tide and the </a:t>
            </a:r>
          </a:p>
          <a:p>
            <a:endParaRPr lang="en-US" sz="3200" b="1" dirty="0"/>
          </a:p>
          <a:p>
            <a:r>
              <a:rPr lang="en-US" sz="3200" b="1" dirty="0" smtClean="0"/>
              <a:t>line of extreme low tide.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865</TotalTime>
  <Words>2083</Words>
  <Application>Microsoft Office PowerPoint</Application>
  <PresentationFormat>On-screen Show (4:3)</PresentationFormat>
  <Paragraphs>536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Trek</vt:lpstr>
      <vt:lpstr>Tidelands, Shorelands &amp; Riparian Boundaries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Tidelands, Shorelands &amp; Riparian Boundaries</dc:title>
  <dc:creator>jacpls</dc:creator>
  <cp:lastModifiedBy>jacpls</cp:lastModifiedBy>
  <cp:revision>77</cp:revision>
  <dcterms:created xsi:type="dcterms:W3CDTF">2012-02-24T21:23:23Z</dcterms:created>
  <dcterms:modified xsi:type="dcterms:W3CDTF">2012-06-27T17:16:07Z</dcterms:modified>
</cp:coreProperties>
</file>